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6" r:id="rId42"/>
    <p:sldId id="372" r:id="rId43"/>
    <p:sldId id="373" r:id="rId44"/>
    <p:sldId id="374" r:id="rId45"/>
    <p:sldId id="376" r:id="rId46"/>
    <p:sldId id="378" r:id="rId47"/>
    <p:sldId id="377"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lgRFb/RhIYhuUUuvRMi5VHPp3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44D90C-8F74-430C-BFA4-D952741C2442}">
  <a:tblStyle styleId="{A344D90C-8F74-430C-BFA4-D952741C2442}" styleName="Table_0">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DF0E8"/>
          </a:solidFill>
        </a:fill>
      </a:tcStyle>
    </a:wholeTbl>
    <a:band1H>
      <a:tcTxStyle b="off" i="off"/>
      <a:tcStyle>
        <a:tcBdr/>
        <a:fill>
          <a:solidFill>
            <a:srgbClr val="FAE0CE"/>
          </a:solidFill>
        </a:fill>
      </a:tcStyle>
    </a:band1H>
    <a:band2H>
      <a:tcTxStyle b="off" i="off"/>
      <a:tcStyle>
        <a:tcBdr/>
      </a:tcStyle>
    </a:band2H>
    <a:band1V>
      <a:tcTxStyle b="off" i="off"/>
      <a:tcStyle>
        <a:tcBdr/>
        <a:fill>
          <a:solidFill>
            <a:srgbClr val="FAE0CE"/>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25400" cap="flat" cmpd="sng">
              <a:solidFill>
                <a:schemeClr val="accent2"/>
              </a:solidFill>
              <a:prstDash val="solid"/>
              <a:round/>
              <a:headEnd type="none" w="sm" len="sm"/>
              <a:tailEnd type="none" w="sm" len="sm"/>
            </a:ln>
          </a:top>
        </a:tcBdr>
        <a:fill>
          <a:solidFill>
            <a:srgbClr val="FDF0E8"/>
          </a:solidFill>
        </a:fill>
      </a:tcStyle>
    </a:lastRow>
    <a:seCell>
      <a:tcTxStyle b="off" i="off"/>
      <a:tcStyle>
        <a:tcBdr/>
      </a:tcStyle>
    </a:seCell>
    <a:swCell>
      <a:tcTxStyle b="off" i="off"/>
      <a:tcStyle>
        <a:tcBdr/>
      </a:tcStyle>
    </a:swCell>
    <a:firstRow>
      <a:tcTxStyle b="on" i="off"/>
      <a:tcStyle>
        <a:tcBdr/>
        <a:fill>
          <a:solidFill>
            <a:srgbClr val="FDF0E8"/>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817" autoAdjust="0"/>
  </p:normalViewPr>
  <p:slideViewPr>
    <p:cSldViewPr snapToGrid="0">
      <p:cViewPr varScale="1">
        <p:scale>
          <a:sx n="50" d="100"/>
          <a:sy n="50" d="100"/>
        </p:scale>
        <p:origin x="44" y="31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customschemas.google.com/relationships/presentationmetadata" Target="metadata"/><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4" name="Google Shape;7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SG"/>
              <a:t>Before go into Machine Learning, we learn on the terminology first.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SG" dirty="0"/>
              <a:t>Before go into Machine Learning, we learn on the terminology first. </a:t>
            </a:r>
          </a:p>
          <a:p>
            <a:pPr marL="158750" lvl="0" indent="0" algn="l" rtl="0">
              <a:lnSpc>
                <a:spcPct val="100000"/>
              </a:lnSpc>
              <a:spcBef>
                <a:spcPts val="0"/>
              </a:spcBef>
              <a:spcAft>
                <a:spcPts val="0"/>
              </a:spcAft>
              <a:buSzPts val="1100"/>
              <a:buNone/>
            </a:pPr>
            <a:endParaRPr lang="en-SG" dirty="0"/>
          </a:p>
          <a:p>
            <a:pPr marL="158750" lvl="0" indent="0" algn="l" rtl="0">
              <a:lnSpc>
                <a:spcPct val="100000"/>
              </a:lnSpc>
              <a:spcBef>
                <a:spcPts val="0"/>
              </a:spcBef>
              <a:spcAft>
                <a:spcPts val="0"/>
              </a:spcAft>
              <a:buSzPts val="1100"/>
              <a:buNone/>
            </a:pPr>
            <a:r>
              <a:rPr lang="en-US" b="0" i="0" dirty="0">
                <a:solidFill>
                  <a:srgbClr val="4D5156"/>
                </a:solidFill>
                <a:effectLst/>
                <a:latin typeface="Google Sans"/>
              </a:rPr>
              <a:t>Churn rate, sometimes known as attrition rate, is </a:t>
            </a:r>
            <a:r>
              <a:rPr lang="en-US" b="0" i="0" dirty="0">
                <a:solidFill>
                  <a:srgbClr val="040C28"/>
                </a:solidFill>
                <a:effectLst/>
                <a:latin typeface="Google Sans"/>
              </a:rPr>
              <a:t>the rate at which customers stop doing business with a company over a given period of time</a:t>
            </a:r>
            <a:r>
              <a:rPr lang="en-US" b="0" i="0" dirty="0">
                <a:solidFill>
                  <a:srgbClr val="4D5156"/>
                </a:solidFill>
                <a:effectLst/>
                <a:latin typeface="Google Sans"/>
              </a:rPr>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SG"/>
              <a:t>Before go into Machine Learning, we learn on the terminology first.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SG"/>
              <a:t>Before go into Machine Learning, we learn on the terminology first.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2" name="Google Shape;59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8" name="Google Shape;61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5" name="Google Shape;64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p4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1" name="Google Shape;721;p4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4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1" name="Google Shape;77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p4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8" name="Google Shape;78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83434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SG" b="0" i="0">
                <a:solidFill>
                  <a:srgbClr val="3F3F42"/>
                </a:solidFill>
                <a:latin typeface="Arial"/>
                <a:ea typeface="Arial"/>
                <a:cs typeface="Arial"/>
                <a:sym typeface="Arial"/>
              </a:rPr>
              <a:t>The history of AI starts very early. In 1950s, at the dawn of computing, Alan Turing asked the question: "Can machines think?“ and he then introduced a method to test machine intelligence. This was at a time when the first general purpose computers had only just been built. In 1966, the first chatbox – ELIZA was built. Unfortunately, AI entered the first winter in 1975 where not much people were interested in such topics and no fundings were available to support this research. In 1980, it started to gain attraction again where expert system were built. In fact, UM also involved in this where they had developed a computer expert system to manage fetal distress. In 1987, AI entered the second winter again because the system was too difficult to maintain, to update and was unable to learn. Until 2016, Alpha GO was announced to defeat Lee Sedol, the world champion of GO. This shows the world how powerful a computer can be. And then, now AI in everywhere, be it in automotive, manufacturing or healthcare.</a:t>
            </a:r>
            <a:endParaRPr>
              <a:latin typeface="Arial"/>
              <a:ea typeface="Arial"/>
              <a:cs typeface="Arial"/>
              <a:sym typeface="Arial"/>
            </a:endParaRPr>
          </a:p>
        </p:txBody>
      </p:sp>
      <p:sp>
        <p:nvSpPr>
          <p:cNvPr id="124" name="Google Shape;124;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SG"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4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 name="Google Shape;13;p4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 name="Google Shape;14;p4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 name="Google Shape;15;p4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 name="Google Shape;16;p4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sp>
        <p:nvSpPr>
          <p:cNvPr id="55" name="Google Shape;55;p5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6" name="Google Shape;56;p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5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0" name="Google Shape;60;p5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1" name="Google Shape;61;p5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2" name="Google Shape;62;p5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5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5" name="Google Shape;65;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6"/>
        <p:cNvGrpSpPr/>
        <p:nvPr/>
      </p:nvGrpSpPr>
      <p:grpSpPr>
        <a:xfrm>
          <a:off x="0" y="0"/>
          <a:ext cx="0" cy="0"/>
          <a:chOff x="0" y="0"/>
          <a:chExt cx="0" cy="0"/>
        </a:xfrm>
      </p:grpSpPr>
      <p:sp>
        <p:nvSpPr>
          <p:cNvPr id="67" name="Google Shape;67;p6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6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69" name="Google Shape;69;p6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
        <p:cNvGrpSpPr/>
        <p:nvPr/>
      </p:nvGrpSpPr>
      <p:grpSpPr>
        <a:xfrm>
          <a:off x="0" y="0"/>
          <a:ext cx="0" cy="0"/>
          <a:chOff x="0" y="0"/>
          <a:chExt cx="0" cy="0"/>
        </a:xfrm>
      </p:grpSpPr>
      <p:sp>
        <p:nvSpPr>
          <p:cNvPr id="18" name="Google Shape;18;p48"/>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 name="Google Shape;19;p48"/>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4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 name="Google Shape;21;p4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4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4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 name="Google Shape;26;p4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a:lnSpc>
                <a:spcPct val="100000"/>
              </a:lnSpc>
              <a:spcBef>
                <a:spcPts val="0"/>
              </a:spcBef>
              <a:spcAft>
                <a:spcPts val="0"/>
              </a:spcAft>
              <a:buSzPts val="900"/>
              <a:buNone/>
              <a:defRPr/>
            </a:lvl1pPr>
            <a:lvl2pPr marL="0" lvl="1" indent="0" algn="r">
              <a:lnSpc>
                <a:spcPct val="100000"/>
              </a:lnSpc>
              <a:spcBef>
                <a:spcPts val="0"/>
              </a:spcBef>
              <a:spcAft>
                <a:spcPts val="0"/>
              </a:spcAft>
              <a:buSzPts val="900"/>
              <a:buNone/>
              <a:defRPr/>
            </a:lvl2pPr>
            <a:lvl3pPr marL="0" lvl="2" indent="0" algn="r">
              <a:lnSpc>
                <a:spcPct val="100000"/>
              </a:lnSpc>
              <a:spcBef>
                <a:spcPts val="0"/>
              </a:spcBef>
              <a:spcAft>
                <a:spcPts val="0"/>
              </a:spcAft>
              <a:buSzPts val="900"/>
              <a:buNone/>
              <a:defRPr/>
            </a:lvl3pPr>
            <a:lvl4pPr marL="0" lvl="3" indent="0" algn="r">
              <a:lnSpc>
                <a:spcPct val="100000"/>
              </a:lnSpc>
              <a:spcBef>
                <a:spcPts val="0"/>
              </a:spcBef>
              <a:spcAft>
                <a:spcPts val="0"/>
              </a:spcAft>
              <a:buSzPts val="900"/>
              <a:buNone/>
              <a:defRPr/>
            </a:lvl4pPr>
            <a:lvl5pPr marL="0" lvl="4" indent="0" algn="r">
              <a:lnSpc>
                <a:spcPct val="100000"/>
              </a:lnSpc>
              <a:spcBef>
                <a:spcPts val="0"/>
              </a:spcBef>
              <a:spcAft>
                <a:spcPts val="0"/>
              </a:spcAft>
              <a:buSzPts val="900"/>
              <a:buNone/>
              <a:defRPr/>
            </a:lvl5pPr>
            <a:lvl6pPr marL="0" lvl="5" indent="0" algn="r">
              <a:lnSpc>
                <a:spcPct val="100000"/>
              </a:lnSpc>
              <a:spcBef>
                <a:spcPts val="0"/>
              </a:spcBef>
              <a:spcAft>
                <a:spcPts val="0"/>
              </a:spcAft>
              <a:buSzPts val="900"/>
              <a:buNone/>
              <a:defRPr/>
            </a:lvl6pPr>
            <a:lvl7pPr marL="0" lvl="6" indent="0" algn="r">
              <a:lnSpc>
                <a:spcPct val="100000"/>
              </a:lnSpc>
              <a:spcBef>
                <a:spcPts val="0"/>
              </a:spcBef>
              <a:spcAft>
                <a:spcPts val="0"/>
              </a:spcAft>
              <a:buSzPts val="900"/>
              <a:buNone/>
              <a:defRPr/>
            </a:lvl7pPr>
            <a:lvl8pPr marL="0" lvl="7" indent="0" algn="r">
              <a:lnSpc>
                <a:spcPct val="100000"/>
              </a:lnSpc>
              <a:spcBef>
                <a:spcPts val="0"/>
              </a:spcBef>
              <a:spcAft>
                <a:spcPts val="0"/>
              </a:spcAft>
              <a:buSzPts val="900"/>
              <a:buNone/>
              <a:defRPr/>
            </a:lvl8pPr>
            <a:lvl9pPr marL="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5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3" name="Google Shape;33;p5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4" name="Google Shape;34;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2"/>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7" name="Google Shape;37;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 name="Google Shape;40;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1" name="Google Shape;41;p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4" name="Google Shape;44;p5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5" name="Google Shape;45;p5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6" name="Google Shape;46;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9" name="Google Shape;49;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p5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2" name="Google Shape;52;p5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3" name="Google Shape;53;p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4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4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4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4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
        <p:cNvGrpSpPr/>
        <p:nvPr/>
      </p:nvGrpSpPr>
      <p:grpSpPr>
        <a:xfrm>
          <a:off x="0" y="0"/>
          <a:ext cx="0" cy="0"/>
          <a:chOff x="0" y="0"/>
          <a:chExt cx="0" cy="0"/>
        </a:xfrm>
      </p:grpSpPr>
      <p:sp>
        <p:nvSpPr>
          <p:cNvPr id="28" name="Google Shape;28;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9" name="Google Shape;29;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0" name="Google Shape;30;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2.png"/><Relationship Id="rId7" Type="http://schemas.openxmlformats.org/officeDocument/2006/relationships/image" Target="../media/image32.wmf"/><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 Id="rId9" Type="http://schemas.openxmlformats.org/officeDocument/2006/relationships/image" Target="../media/image34.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7.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8.wm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
          <p:cNvPicPr preferRelativeResize="0"/>
          <p:nvPr/>
        </p:nvPicPr>
        <p:blipFill rotWithShape="1">
          <a:blip r:embed="rId3">
            <a:alphaModFix/>
          </a:blip>
          <a:srcRect/>
          <a:stretch/>
        </p:blipFill>
        <p:spPr>
          <a:xfrm>
            <a:off x="0" y="-6998"/>
            <a:ext cx="9144002" cy="3293098"/>
          </a:xfrm>
          <a:prstGeom prst="rect">
            <a:avLst/>
          </a:prstGeom>
          <a:noFill/>
          <a:ln>
            <a:noFill/>
          </a:ln>
        </p:spPr>
      </p:pic>
      <p:sp>
        <p:nvSpPr>
          <p:cNvPr id="77" name="Google Shape;77;p1"/>
          <p:cNvSpPr txBox="1"/>
          <p:nvPr/>
        </p:nvSpPr>
        <p:spPr>
          <a:xfrm>
            <a:off x="986125" y="306198"/>
            <a:ext cx="7540500" cy="2265600"/>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Clr>
                <a:srgbClr val="FFFFFF"/>
              </a:buClr>
              <a:buSzPts val="3600"/>
              <a:buFont typeface="Calibri"/>
              <a:buNone/>
            </a:pPr>
            <a:r>
              <a:rPr lang="en-SG" sz="3600" b="1" i="0" u="none" strike="noStrike" cap="none">
                <a:solidFill>
                  <a:srgbClr val="FFFFFF"/>
                </a:solidFill>
                <a:latin typeface="Arial"/>
                <a:ea typeface="Arial"/>
                <a:cs typeface="Arial"/>
                <a:sym typeface="Arial"/>
              </a:rPr>
              <a:t>WQD 7003 </a:t>
            </a:r>
            <a:br>
              <a:rPr lang="en-SG" sz="3600" b="1" i="0" u="none" strike="noStrike" cap="none">
                <a:solidFill>
                  <a:srgbClr val="FFFFFF"/>
                </a:solidFill>
                <a:latin typeface="Arial"/>
                <a:ea typeface="Arial"/>
                <a:cs typeface="Arial"/>
                <a:sym typeface="Arial"/>
              </a:rPr>
            </a:br>
            <a:r>
              <a:rPr lang="en-SG" sz="3600" b="1" i="0" u="none" strike="noStrike" cap="none">
                <a:solidFill>
                  <a:srgbClr val="FFFFFF"/>
                </a:solidFill>
                <a:latin typeface="Arial"/>
                <a:ea typeface="Arial"/>
                <a:cs typeface="Arial"/>
                <a:sym typeface="Arial"/>
              </a:rPr>
              <a:t>Data Analytics </a:t>
            </a:r>
            <a:endParaRPr/>
          </a:p>
          <a:p>
            <a:pPr marL="0" marR="0" lvl="0" indent="0" algn="l" rtl="0">
              <a:lnSpc>
                <a:spcPct val="90000"/>
              </a:lnSpc>
              <a:spcBef>
                <a:spcPts val="0"/>
              </a:spcBef>
              <a:spcAft>
                <a:spcPts val="0"/>
              </a:spcAft>
              <a:buClr>
                <a:srgbClr val="FFFFFF"/>
              </a:buClr>
              <a:buSzPts val="3600"/>
              <a:buFont typeface="Calibri"/>
              <a:buNone/>
            </a:pPr>
            <a:endParaRPr sz="1100" b="1" i="0" u="none" strike="noStrike" cap="none">
              <a:solidFill>
                <a:srgbClr val="000000"/>
              </a:solidFill>
              <a:latin typeface="Arial"/>
              <a:ea typeface="Arial"/>
              <a:cs typeface="Arial"/>
              <a:sym typeface="Arial"/>
            </a:endParaRPr>
          </a:p>
        </p:txBody>
      </p:sp>
      <p:sp>
        <p:nvSpPr>
          <p:cNvPr id="78" name="Google Shape;78;p1"/>
          <p:cNvSpPr txBox="1"/>
          <p:nvPr/>
        </p:nvSpPr>
        <p:spPr>
          <a:xfrm>
            <a:off x="1013012" y="2609850"/>
            <a:ext cx="7133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0" i="0" u="none" strike="noStrike" cap="none">
                <a:solidFill>
                  <a:srgbClr val="FFFFFF"/>
                </a:solidFill>
                <a:latin typeface="Arial"/>
                <a:ea typeface="Arial"/>
                <a:cs typeface="Arial"/>
                <a:sym typeface="Arial"/>
              </a:rPr>
              <a:t>CHAPTER </a:t>
            </a:r>
            <a:r>
              <a:rPr lang="en-SG">
                <a:solidFill>
                  <a:srgbClr val="FFFFFF"/>
                </a:solidFill>
              </a:rPr>
              <a:t>7</a:t>
            </a:r>
            <a:r>
              <a:rPr lang="en-SG" sz="1400" b="0" i="0" u="none" strike="noStrike" cap="none">
                <a:solidFill>
                  <a:srgbClr val="FFFFFF"/>
                </a:solidFill>
                <a:latin typeface="Arial"/>
                <a:ea typeface="Arial"/>
                <a:cs typeface="Arial"/>
                <a:sym typeface="Arial"/>
              </a:rPr>
              <a:t> – </a:t>
            </a:r>
            <a:r>
              <a:rPr lang="en-SG">
                <a:solidFill>
                  <a:srgbClr val="FFFFFF"/>
                </a:solidFill>
              </a:rPr>
              <a:t>MACHINE LEARNING</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10"/>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14" name="Google Shape;214;p10"/>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215" name="Google Shape;215;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10</a:t>
            </a:fld>
            <a:endParaRPr/>
          </a:p>
        </p:txBody>
      </p:sp>
      <p:sp>
        <p:nvSpPr>
          <p:cNvPr id="216" name="Google Shape;216;p10"/>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sp>
        <p:nvSpPr>
          <p:cNvPr id="217" name="Google Shape;217;p10"/>
          <p:cNvSpPr txBox="1"/>
          <p:nvPr/>
        </p:nvSpPr>
        <p:spPr>
          <a:xfrm>
            <a:off x="7060753" y="1704511"/>
            <a:ext cx="1979720" cy="163121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SG" sz="2000" b="0" i="0" u="none" strike="noStrike" cap="none">
                <a:solidFill>
                  <a:srgbClr val="000000"/>
                </a:solidFill>
                <a:latin typeface="Arial"/>
                <a:ea typeface="Arial"/>
                <a:cs typeface="Arial"/>
                <a:sym typeface="Arial"/>
              </a:rPr>
              <a:t>Do not have label</a:t>
            </a:r>
            <a:endParaRPr/>
          </a:p>
          <a:p>
            <a:pPr marL="342900" marR="0" lvl="0" indent="-342900" algn="l" rtl="0">
              <a:lnSpc>
                <a:spcPct val="100000"/>
              </a:lnSpc>
              <a:spcBef>
                <a:spcPts val="0"/>
              </a:spcBef>
              <a:spcAft>
                <a:spcPts val="0"/>
              </a:spcAft>
              <a:buClr>
                <a:srgbClr val="000000"/>
              </a:buClr>
              <a:buSzPts val="2000"/>
              <a:buFont typeface="Arial"/>
              <a:buChar char="•"/>
            </a:pPr>
            <a:r>
              <a:rPr lang="en-SG" sz="2000" b="0" i="0" u="none" strike="noStrike" cap="none">
                <a:solidFill>
                  <a:srgbClr val="000000"/>
                </a:solidFill>
                <a:latin typeface="Arial"/>
                <a:ea typeface="Arial"/>
                <a:cs typeface="Arial"/>
                <a:sym typeface="Arial"/>
              </a:rPr>
              <a:t>Group similar data together</a:t>
            </a:r>
            <a:endParaRPr/>
          </a:p>
        </p:txBody>
      </p:sp>
      <p:pic>
        <p:nvPicPr>
          <p:cNvPr id="218" name="Google Shape;218;p10"/>
          <p:cNvPicPr preferRelativeResize="0"/>
          <p:nvPr/>
        </p:nvPicPr>
        <p:blipFill rotWithShape="1">
          <a:blip r:embed="rId4">
            <a:alphaModFix/>
          </a:blip>
          <a:srcRect/>
          <a:stretch/>
        </p:blipFill>
        <p:spPr>
          <a:xfrm>
            <a:off x="248575" y="1194552"/>
            <a:ext cx="6409677" cy="366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11"/>
          <p:cNvPicPr preferRelativeResize="0"/>
          <p:nvPr/>
        </p:nvPicPr>
        <p:blipFill rotWithShape="1">
          <a:blip r:embed="rId3">
            <a:alphaModFix/>
          </a:blip>
          <a:srcRect/>
          <a:stretch/>
        </p:blipFill>
        <p:spPr>
          <a:xfrm>
            <a:off x="1410322" y="996156"/>
            <a:ext cx="6076328" cy="3852489"/>
          </a:xfrm>
          <a:prstGeom prst="rect">
            <a:avLst/>
          </a:prstGeom>
          <a:noFill/>
          <a:ln>
            <a:noFill/>
          </a:ln>
        </p:spPr>
      </p:pic>
      <p:pic>
        <p:nvPicPr>
          <p:cNvPr id="224" name="Google Shape;224;p11"/>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225" name="Google Shape;225;p11"/>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226" name="Google Shape;226;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11</a:t>
            </a:fld>
            <a:endParaRPr/>
          </a:p>
        </p:txBody>
      </p:sp>
      <p:sp>
        <p:nvSpPr>
          <p:cNvPr id="227" name="Google Shape;227;p11"/>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sp>
        <p:nvSpPr>
          <p:cNvPr id="228" name="Google Shape;228;p11"/>
          <p:cNvSpPr/>
          <p:nvPr/>
        </p:nvSpPr>
        <p:spPr>
          <a:xfrm>
            <a:off x="4640247" y="1185340"/>
            <a:ext cx="2568421" cy="2569914"/>
          </a:xfrm>
          <a:prstGeom prst="roundRect">
            <a:avLst>
              <a:gd name="adj" fmla="val 16667"/>
            </a:avLst>
          </a:prstGeom>
          <a:solidFill>
            <a:schemeClr val="accent5">
              <a:alpha val="29803"/>
            </a:schemeClr>
          </a:solidFill>
          <a:ln w="25400" cap="flat" cmpd="sng">
            <a:solidFill>
              <a:srgbClr val="4B37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1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34" name="Google Shape;234;p12"/>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a:t>
            </a:r>
            <a:endParaRPr/>
          </a:p>
        </p:txBody>
      </p:sp>
      <p:sp>
        <p:nvSpPr>
          <p:cNvPr id="235" name="Google Shape;235;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12</a:t>
            </a:fld>
            <a:endParaRPr/>
          </a:p>
        </p:txBody>
      </p:sp>
      <p:pic>
        <p:nvPicPr>
          <p:cNvPr id="236" name="Google Shape;236;p12"/>
          <p:cNvPicPr preferRelativeResize="0"/>
          <p:nvPr/>
        </p:nvPicPr>
        <p:blipFill rotWithShape="1">
          <a:blip r:embed="rId4">
            <a:alphaModFix/>
          </a:blip>
          <a:srcRect t="52304" b="-4404"/>
          <a:stretch/>
        </p:blipFill>
        <p:spPr>
          <a:xfrm>
            <a:off x="456384" y="1208490"/>
            <a:ext cx="4730387" cy="1987556"/>
          </a:xfrm>
          <a:prstGeom prst="rect">
            <a:avLst/>
          </a:prstGeom>
          <a:noFill/>
          <a:ln>
            <a:noFill/>
          </a:ln>
        </p:spPr>
      </p:pic>
      <p:sp>
        <p:nvSpPr>
          <p:cNvPr id="237" name="Google Shape;237;p12"/>
          <p:cNvSpPr txBox="1"/>
          <p:nvPr/>
        </p:nvSpPr>
        <p:spPr>
          <a:xfrm>
            <a:off x="34019" y="4897278"/>
            <a:ext cx="45720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000" b="0" i="0" u="none" strike="noStrike" cap="none">
                <a:solidFill>
                  <a:srgbClr val="000000"/>
                </a:solidFill>
                <a:latin typeface="Arial"/>
                <a:ea typeface="Arial"/>
                <a:cs typeface="Arial"/>
                <a:sym typeface="Arial"/>
              </a:rPr>
              <a:t>https://www.springboard.com/blog/data-science/regression-vs-classification/</a:t>
            </a:r>
            <a:endParaRPr/>
          </a:p>
        </p:txBody>
      </p:sp>
      <p:sp>
        <p:nvSpPr>
          <p:cNvPr id="238" name="Google Shape;238;p12"/>
          <p:cNvSpPr txBox="1"/>
          <p:nvPr/>
        </p:nvSpPr>
        <p:spPr>
          <a:xfrm>
            <a:off x="696687" y="3524299"/>
            <a:ext cx="781866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2100" b="0" i="0" u="none" strike="noStrike" cap="none">
                <a:solidFill>
                  <a:srgbClr val="000000"/>
                </a:solidFill>
                <a:latin typeface="Arial"/>
                <a:ea typeface="Arial"/>
                <a:cs typeface="Arial"/>
                <a:sym typeface="Arial"/>
              </a:rPr>
              <a:t>Pause and think about some possible example on classification problem.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13"/>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44" name="Google Shape;244;p13"/>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a:t>
            </a:r>
            <a:endParaRPr/>
          </a:p>
        </p:txBody>
      </p:sp>
      <p:sp>
        <p:nvSpPr>
          <p:cNvPr id="245" name="Google Shape;24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13</a:t>
            </a:fld>
            <a:endParaRPr/>
          </a:p>
        </p:txBody>
      </p:sp>
      <p:sp>
        <p:nvSpPr>
          <p:cNvPr id="246" name="Google Shape;246;p13"/>
          <p:cNvSpPr txBox="1"/>
          <p:nvPr/>
        </p:nvSpPr>
        <p:spPr>
          <a:xfrm>
            <a:off x="628649" y="1523282"/>
            <a:ext cx="8168109" cy="2015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Char char="•"/>
            </a:pPr>
            <a:r>
              <a:rPr lang="en-SG" sz="2100" b="0" i="0" u="none" strike="noStrike" cap="none" dirty="0">
                <a:solidFill>
                  <a:srgbClr val="000000"/>
                </a:solidFill>
                <a:latin typeface="Arial"/>
                <a:ea typeface="Arial"/>
                <a:cs typeface="Arial"/>
                <a:sym typeface="Arial"/>
              </a:rPr>
              <a:t>Classification is used when the target attribute is a category </a:t>
            </a:r>
            <a:endParaRPr dirty="0"/>
          </a:p>
          <a:p>
            <a:pPr marL="0" marR="0" lvl="0" indent="0" algn="l" rtl="0">
              <a:lnSpc>
                <a:spcPct val="100000"/>
              </a:lnSpc>
              <a:spcBef>
                <a:spcPts val="1200"/>
              </a:spcBef>
              <a:spcAft>
                <a:spcPts val="0"/>
              </a:spcAft>
              <a:buClr>
                <a:srgbClr val="000000"/>
              </a:buClr>
              <a:buSzPts val="2100"/>
              <a:buFont typeface="Arial"/>
              <a:buChar char="•"/>
            </a:pPr>
            <a:r>
              <a:rPr lang="en-SG" sz="2100" b="0" i="0" u="none" strike="noStrike" cap="none" dirty="0">
                <a:solidFill>
                  <a:srgbClr val="000000"/>
                </a:solidFill>
                <a:latin typeface="Arial"/>
                <a:ea typeface="Arial"/>
                <a:cs typeface="Arial"/>
                <a:sym typeface="Arial"/>
              </a:rPr>
              <a:t>Model is built based on target attributes of historical data </a:t>
            </a:r>
            <a:endParaRPr dirty="0"/>
          </a:p>
          <a:p>
            <a:pPr marL="342900" marR="0" lvl="0" indent="-342900" algn="l" rtl="0">
              <a:lnSpc>
                <a:spcPct val="100000"/>
              </a:lnSpc>
              <a:spcBef>
                <a:spcPts val="1200"/>
              </a:spcBef>
              <a:spcAft>
                <a:spcPts val="0"/>
              </a:spcAft>
              <a:buClr>
                <a:srgbClr val="000000"/>
              </a:buClr>
              <a:buSzPts val="2100"/>
              <a:buFont typeface="Arial"/>
              <a:buChar char="•"/>
            </a:pPr>
            <a:r>
              <a:rPr lang="en-SG" sz="2100" b="0" i="0" u="none" strike="noStrike" cap="none" dirty="0">
                <a:solidFill>
                  <a:srgbClr val="000000"/>
                </a:solidFill>
                <a:latin typeface="Arial"/>
                <a:ea typeface="Arial"/>
                <a:cs typeface="Arial"/>
                <a:sym typeface="Arial"/>
              </a:rPr>
              <a:t>Examples:</a:t>
            </a:r>
            <a:br>
              <a:rPr lang="en-SG" sz="2100" b="0" i="0" u="none" strike="noStrike" cap="none" dirty="0">
                <a:solidFill>
                  <a:srgbClr val="000000"/>
                </a:solidFill>
                <a:latin typeface="Arial"/>
                <a:ea typeface="Arial"/>
                <a:cs typeface="Arial"/>
                <a:sym typeface="Arial"/>
              </a:rPr>
            </a:br>
            <a:r>
              <a:rPr lang="en-SG" sz="2100" b="0" i="0" u="none" strike="noStrike" cap="none" dirty="0">
                <a:solidFill>
                  <a:srgbClr val="000000"/>
                </a:solidFill>
                <a:latin typeface="Arial"/>
                <a:ea typeface="Arial"/>
                <a:cs typeface="Arial"/>
                <a:sym typeface="Arial"/>
              </a:rPr>
              <a:t>– Predicting churn</a:t>
            </a:r>
            <a:br>
              <a:rPr lang="en-SG" sz="2100" b="0" i="0" u="none" strike="noStrike" cap="none" dirty="0">
                <a:solidFill>
                  <a:srgbClr val="000000"/>
                </a:solidFill>
                <a:latin typeface="Arial"/>
                <a:ea typeface="Arial"/>
                <a:cs typeface="Arial"/>
                <a:sym typeface="Arial"/>
              </a:rPr>
            </a:br>
            <a:r>
              <a:rPr lang="en-SG" sz="2100" b="0" i="0" u="none" strike="noStrike" cap="none" dirty="0">
                <a:solidFill>
                  <a:srgbClr val="000000"/>
                </a:solidFill>
                <a:latin typeface="Arial"/>
                <a:ea typeface="Arial"/>
                <a:cs typeface="Arial"/>
                <a:sym typeface="Arial"/>
              </a:rPr>
              <a:t>– Predicting write-off </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14"/>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52" name="Google Shape;252;p14"/>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a:p>
        </p:txBody>
      </p:sp>
      <p:sp>
        <p:nvSpPr>
          <p:cNvPr id="253" name="Google Shape;253;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14</a:t>
            </a:fld>
            <a:endParaRPr/>
          </a:p>
        </p:txBody>
      </p:sp>
      <p:pic>
        <p:nvPicPr>
          <p:cNvPr id="254" name="Google Shape;254;p14"/>
          <p:cNvPicPr preferRelativeResize="0"/>
          <p:nvPr/>
        </p:nvPicPr>
        <p:blipFill rotWithShape="1">
          <a:blip r:embed="rId4">
            <a:alphaModFix/>
          </a:blip>
          <a:srcRect/>
          <a:stretch/>
        </p:blipFill>
        <p:spPr>
          <a:xfrm>
            <a:off x="227197" y="1287902"/>
            <a:ext cx="8916803" cy="36163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p15"/>
          <p:cNvPicPr preferRelativeResize="0"/>
          <p:nvPr/>
        </p:nvPicPr>
        <p:blipFill rotWithShape="1">
          <a:blip r:embed="rId3">
            <a:alphaModFix/>
          </a:blip>
          <a:srcRect t="52304" b="-4404"/>
          <a:stretch/>
        </p:blipFill>
        <p:spPr>
          <a:xfrm>
            <a:off x="2175190" y="1167677"/>
            <a:ext cx="3088602" cy="1297731"/>
          </a:xfrm>
          <a:prstGeom prst="rect">
            <a:avLst/>
          </a:prstGeom>
          <a:noFill/>
          <a:ln>
            <a:noFill/>
          </a:ln>
        </p:spPr>
      </p:pic>
      <p:graphicFrame>
        <p:nvGraphicFramePr>
          <p:cNvPr id="260" name="Google Shape;260;p15"/>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261" name="Google Shape;261;p15"/>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262" name="Google Shape;262;p15"/>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a:p>
        </p:txBody>
      </p:sp>
      <p:sp>
        <p:nvSpPr>
          <p:cNvPr id="263" name="Google Shape;263;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15</a:t>
            </a:fld>
            <a:endParaRPr/>
          </a:p>
        </p:txBody>
      </p:sp>
      <p:grpSp>
        <p:nvGrpSpPr>
          <p:cNvPr id="264" name="Google Shape;264;p15"/>
          <p:cNvGrpSpPr/>
          <p:nvPr/>
        </p:nvGrpSpPr>
        <p:grpSpPr>
          <a:xfrm>
            <a:off x="547999" y="1210361"/>
            <a:ext cx="1570187" cy="3828930"/>
            <a:chOff x="778094" y="1871"/>
            <a:chExt cx="1570187" cy="3828930"/>
          </a:xfrm>
        </p:grpSpPr>
        <p:sp>
          <p:nvSpPr>
            <p:cNvPr id="265" name="Google Shape;265;p15"/>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Data Preparation </a:t>
              </a:r>
              <a:endParaRPr/>
            </a:p>
          </p:txBody>
        </p:sp>
        <p:sp>
          <p:nvSpPr>
            <p:cNvPr id="267" name="Google Shape;267;p15"/>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69" name="Google Shape;269;p15"/>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271" name="Google Shape;271;p15"/>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73" name="Google Shape;273;p15"/>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275" name="Google Shape;275;p15"/>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77" name="Google Shape;277;p15"/>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16"/>
          <p:cNvPicPr preferRelativeResize="0"/>
          <p:nvPr/>
        </p:nvPicPr>
        <p:blipFill rotWithShape="1">
          <a:blip r:embed="rId3">
            <a:alphaModFix/>
          </a:blip>
          <a:srcRect t="52304" b="-4404"/>
          <a:stretch/>
        </p:blipFill>
        <p:spPr>
          <a:xfrm>
            <a:off x="2175190" y="1167677"/>
            <a:ext cx="2876206" cy="1208489"/>
          </a:xfrm>
          <a:prstGeom prst="rect">
            <a:avLst/>
          </a:prstGeom>
          <a:noFill/>
          <a:ln>
            <a:noFill/>
          </a:ln>
        </p:spPr>
      </p:pic>
      <p:graphicFrame>
        <p:nvGraphicFramePr>
          <p:cNvPr id="284" name="Google Shape;284;p16"/>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285" name="Google Shape;285;p16"/>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286" name="Google Shape;286;p16"/>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a:p>
        </p:txBody>
      </p:sp>
      <p:sp>
        <p:nvSpPr>
          <p:cNvPr id="287" name="Google Shape;287;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16</a:t>
            </a:fld>
            <a:endParaRPr/>
          </a:p>
        </p:txBody>
      </p:sp>
      <p:grpSp>
        <p:nvGrpSpPr>
          <p:cNvPr id="288" name="Google Shape;288;p16"/>
          <p:cNvGrpSpPr/>
          <p:nvPr/>
        </p:nvGrpSpPr>
        <p:grpSpPr>
          <a:xfrm>
            <a:off x="547999" y="1210361"/>
            <a:ext cx="1570187" cy="3828930"/>
            <a:chOff x="778094" y="1871"/>
            <a:chExt cx="1570187" cy="3828930"/>
          </a:xfrm>
        </p:grpSpPr>
        <p:sp>
          <p:nvSpPr>
            <p:cNvPr id="289" name="Google Shape;289;p16"/>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291" name="Google Shape;291;p16"/>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93" name="Google Shape;293;p16"/>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Data Splitting (Train/Test)</a:t>
              </a:r>
              <a:endParaRPr/>
            </a:p>
          </p:txBody>
        </p:sp>
        <p:sp>
          <p:nvSpPr>
            <p:cNvPr id="295" name="Google Shape;295;p16"/>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297" name="Google Shape;297;p16"/>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299" name="Google Shape;299;p16"/>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01" name="Google Shape;301;p16"/>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
        <p:nvSpPr>
          <p:cNvPr id="303" name="Google Shape;303;p16"/>
          <p:cNvSpPr/>
          <p:nvPr/>
        </p:nvSpPr>
        <p:spPr>
          <a:xfrm>
            <a:off x="2663300" y="2767335"/>
            <a:ext cx="6275607" cy="1363260"/>
          </a:xfrm>
          <a:prstGeom prst="roundRect">
            <a:avLst>
              <a:gd name="adj" fmla="val 16667"/>
            </a:avLst>
          </a:prstGeom>
          <a:solidFill>
            <a:schemeClr val="accent6">
              <a:alpha val="26666"/>
            </a:scheme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04" name="Google Shape;304;p16"/>
          <p:cNvSpPr/>
          <p:nvPr/>
        </p:nvSpPr>
        <p:spPr>
          <a:xfrm>
            <a:off x="2663300" y="4136374"/>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05" name="Google Shape;305;p16"/>
          <p:cNvSpPr txBox="1"/>
          <p:nvPr/>
        </p:nvSpPr>
        <p:spPr>
          <a:xfrm>
            <a:off x="2557702" y="302267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70%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Training</a:t>
            </a:r>
            <a:endParaRPr/>
          </a:p>
        </p:txBody>
      </p:sp>
      <p:sp>
        <p:nvSpPr>
          <p:cNvPr id="306" name="Google Shape;306;p16"/>
          <p:cNvSpPr txBox="1"/>
          <p:nvPr/>
        </p:nvSpPr>
        <p:spPr>
          <a:xfrm>
            <a:off x="2663301" y="4215531"/>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17"/>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312" name="Google Shape;312;p17"/>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b="1">
              <a:solidFill>
                <a:srgbClr val="FFFFFF"/>
              </a:solidFill>
            </a:endParaRPr>
          </a:p>
        </p:txBody>
      </p:sp>
      <p:sp>
        <p:nvSpPr>
          <p:cNvPr id="313" name="Google Shape;313;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17</a:t>
            </a:fld>
            <a:endParaRPr/>
          </a:p>
        </p:txBody>
      </p:sp>
      <p:grpSp>
        <p:nvGrpSpPr>
          <p:cNvPr id="314" name="Google Shape;314;p17"/>
          <p:cNvGrpSpPr/>
          <p:nvPr/>
        </p:nvGrpSpPr>
        <p:grpSpPr>
          <a:xfrm>
            <a:off x="549719" y="1210361"/>
            <a:ext cx="1570187" cy="3828930"/>
            <a:chOff x="778094" y="1871"/>
            <a:chExt cx="1570187" cy="3828930"/>
          </a:xfrm>
        </p:grpSpPr>
        <p:sp>
          <p:nvSpPr>
            <p:cNvPr id="315" name="Google Shape;315;p17"/>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317" name="Google Shape;317;p17"/>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19" name="Google Shape;319;p17"/>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321" name="Google Shape;321;p17"/>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23" name="Google Shape;323;p17"/>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Training</a:t>
              </a:r>
              <a:endParaRPr sz="1800" b="0" i="0" u="none" strike="noStrike" cap="none">
                <a:solidFill>
                  <a:schemeClr val="dk1"/>
                </a:solidFill>
                <a:latin typeface="Arial"/>
                <a:ea typeface="Arial"/>
                <a:cs typeface="Arial"/>
                <a:sym typeface="Arial"/>
              </a:endParaRPr>
            </a:p>
          </p:txBody>
        </p:sp>
        <p:sp>
          <p:nvSpPr>
            <p:cNvPr id="325" name="Google Shape;325;p17"/>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27" name="Google Shape;327;p17"/>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graphicFrame>
        <p:nvGraphicFramePr>
          <p:cNvPr id="329" name="Google Shape;329;p17"/>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5"/>
                  </a:ext>
                </a:extLst>
              </a:tr>
            </a:tbl>
          </a:graphicData>
        </a:graphic>
      </p:graphicFrame>
      <p:sp>
        <p:nvSpPr>
          <p:cNvPr id="330" name="Google Shape;330;p17"/>
          <p:cNvSpPr/>
          <p:nvPr/>
        </p:nvSpPr>
        <p:spPr>
          <a:xfrm>
            <a:off x="2663300" y="2767335"/>
            <a:ext cx="6275607" cy="1363260"/>
          </a:xfrm>
          <a:prstGeom prst="roundRect">
            <a:avLst>
              <a:gd name="adj" fmla="val 16667"/>
            </a:avLst>
          </a:prstGeom>
          <a:solidFill>
            <a:schemeClr val="accent6">
              <a:alpha val="26666"/>
            </a:scheme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31" name="Google Shape;331;p17"/>
          <p:cNvSpPr txBox="1"/>
          <p:nvPr/>
        </p:nvSpPr>
        <p:spPr>
          <a:xfrm>
            <a:off x="2557702" y="3022676"/>
            <a:ext cx="12037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70% </a:t>
            </a:r>
            <a:endParaRPr/>
          </a:p>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Training</a:t>
            </a:r>
            <a:endParaRPr/>
          </a:p>
        </p:txBody>
      </p:sp>
      <p:sp>
        <p:nvSpPr>
          <p:cNvPr id="332" name="Google Shape;332;p17"/>
          <p:cNvSpPr txBox="1"/>
          <p:nvPr/>
        </p:nvSpPr>
        <p:spPr>
          <a:xfrm>
            <a:off x="2557702" y="1400586"/>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Use only training data to train the model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18"/>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338" name="Google Shape;338;p18"/>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Classification – Developing ML model</a:t>
            </a:r>
            <a:endParaRPr b="1">
              <a:solidFill>
                <a:srgbClr val="FFFFFF"/>
              </a:solidFill>
            </a:endParaRPr>
          </a:p>
        </p:txBody>
      </p:sp>
      <p:sp>
        <p:nvSpPr>
          <p:cNvPr id="339" name="Google Shape;33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18</a:t>
            </a:fld>
            <a:endParaRPr/>
          </a:p>
        </p:txBody>
      </p:sp>
      <p:grpSp>
        <p:nvGrpSpPr>
          <p:cNvPr id="340" name="Google Shape;340;p18"/>
          <p:cNvGrpSpPr/>
          <p:nvPr/>
        </p:nvGrpSpPr>
        <p:grpSpPr>
          <a:xfrm>
            <a:off x="549719" y="1210361"/>
            <a:ext cx="1570187" cy="3828930"/>
            <a:chOff x="778094" y="1871"/>
            <a:chExt cx="1570187" cy="3828930"/>
          </a:xfrm>
        </p:grpSpPr>
        <p:sp>
          <p:nvSpPr>
            <p:cNvPr id="341" name="Google Shape;341;p18"/>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343" name="Google Shape;343;p18"/>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45" name="Google Shape;345;p18"/>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347" name="Google Shape;347;p18"/>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49" name="Google Shape;349;p18"/>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Training</a:t>
              </a:r>
              <a:endParaRPr sz="1800" b="0" i="0" u="none" strike="noStrike" cap="none">
                <a:solidFill>
                  <a:schemeClr val="dk1"/>
                </a:solidFill>
                <a:latin typeface="Arial"/>
                <a:ea typeface="Arial"/>
                <a:cs typeface="Arial"/>
                <a:sym typeface="Arial"/>
              </a:endParaRPr>
            </a:p>
          </p:txBody>
        </p:sp>
        <p:sp>
          <p:nvSpPr>
            <p:cNvPr id="351" name="Google Shape;351;p18"/>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53" name="Google Shape;353;p18"/>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pic>
        <p:nvPicPr>
          <p:cNvPr id="355" name="Google Shape;355;p18"/>
          <p:cNvPicPr preferRelativeResize="0"/>
          <p:nvPr/>
        </p:nvPicPr>
        <p:blipFill rotWithShape="1">
          <a:blip r:embed="rId4">
            <a:alphaModFix/>
          </a:blip>
          <a:srcRect l="10957" t="23045" r="15604" b="4294"/>
          <a:stretch/>
        </p:blipFill>
        <p:spPr>
          <a:xfrm>
            <a:off x="3088760" y="1406244"/>
            <a:ext cx="5486400" cy="3737256"/>
          </a:xfrm>
          <a:prstGeom prst="rect">
            <a:avLst/>
          </a:prstGeom>
          <a:noFill/>
          <a:ln>
            <a:noFill/>
          </a:ln>
        </p:spPr>
      </p:pic>
      <p:sp>
        <p:nvSpPr>
          <p:cNvPr id="356" name="Google Shape;356;p18"/>
          <p:cNvSpPr txBox="1"/>
          <p:nvPr/>
        </p:nvSpPr>
        <p:spPr>
          <a:xfrm>
            <a:off x="2488254" y="1280757"/>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Example of decision tree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19"/>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362" name="Google Shape;362;p19"/>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Classifiers Evaluation Metrics </a:t>
            </a:r>
            <a:endParaRPr/>
          </a:p>
        </p:txBody>
      </p:sp>
      <p:sp>
        <p:nvSpPr>
          <p:cNvPr id="363" name="Google Shape;363;p19"/>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https://en.wikipedia.org/wiki/Confusion_matrix</a:t>
            </a:r>
            <a:endParaRPr/>
          </a:p>
        </p:txBody>
      </p:sp>
      <p:grpSp>
        <p:nvGrpSpPr>
          <p:cNvPr id="364" name="Google Shape;364;p19"/>
          <p:cNvGrpSpPr/>
          <p:nvPr/>
        </p:nvGrpSpPr>
        <p:grpSpPr>
          <a:xfrm>
            <a:off x="632572" y="1210303"/>
            <a:ext cx="1562195" cy="3710478"/>
            <a:chOff x="860947" y="1813"/>
            <a:chExt cx="1562195" cy="3710478"/>
          </a:xfrm>
        </p:grpSpPr>
        <p:sp>
          <p:nvSpPr>
            <p:cNvPr id="365" name="Google Shape;365;p19"/>
            <p:cNvSpPr/>
            <p:nvPr/>
          </p:nvSpPr>
          <p:spPr>
            <a:xfrm>
              <a:off x="860947" y="1813"/>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9"/>
            <p:cNvSpPr txBox="1"/>
            <p:nvPr/>
          </p:nvSpPr>
          <p:spPr>
            <a:xfrm>
              <a:off x="880706" y="21572"/>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367" name="Google Shape;367;p19"/>
            <p:cNvSpPr/>
            <p:nvPr/>
          </p:nvSpPr>
          <p:spPr>
            <a:xfrm rot="5400000">
              <a:off x="1515551" y="693311"/>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9"/>
            <p:cNvSpPr txBox="1"/>
            <p:nvPr/>
          </p:nvSpPr>
          <p:spPr>
            <a:xfrm>
              <a:off x="1550970" y="718609"/>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69" name="Google Shape;369;p19"/>
            <p:cNvSpPr/>
            <p:nvPr/>
          </p:nvSpPr>
          <p:spPr>
            <a:xfrm>
              <a:off x="860947" y="1013762"/>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txBox="1"/>
            <p:nvPr/>
          </p:nvSpPr>
          <p:spPr>
            <a:xfrm>
              <a:off x="880706" y="1033521"/>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371" name="Google Shape;371;p19"/>
            <p:cNvSpPr/>
            <p:nvPr/>
          </p:nvSpPr>
          <p:spPr>
            <a:xfrm rot="5400000">
              <a:off x="1515551" y="1705260"/>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9"/>
            <p:cNvSpPr txBox="1"/>
            <p:nvPr/>
          </p:nvSpPr>
          <p:spPr>
            <a:xfrm>
              <a:off x="1550970" y="1730558"/>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73" name="Google Shape;373;p19"/>
            <p:cNvSpPr/>
            <p:nvPr/>
          </p:nvSpPr>
          <p:spPr>
            <a:xfrm>
              <a:off x="860947" y="2025711"/>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txBox="1"/>
            <p:nvPr/>
          </p:nvSpPr>
          <p:spPr>
            <a:xfrm>
              <a:off x="880706" y="2045470"/>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375" name="Google Shape;375;p19"/>
            <p:cNvSpPr/>
            <p:nvPr/>
          </p:nvSpPr>
          <p:spPr>
            <a:xfrm rot="5400000">
              <a:off x="1515551" y="2717209"/>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txBox="1"/>
            <p:nvPr/>
          </p:nvSpPr>
          <p:spPr>
            <a:xfrm>
              <a:off x="1550970" y="2742507"/>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77" name="Google Shape;377;p19"/>
            <p:cNvSpPr/>
            <p:nvPr/>
          </p:nvSpPr>
          <p:spPr>
            <a:xfrm>
              <a:off x="860947" y="3037659"/>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txBox="1"/>
            <p:nvPr/>
          </p:nvSpPr>
          <p:spPr>
            <a:xfrm>
              <a:off x="880706" y="3057418"/>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Evaluation </a:t>
              </a:r>
              <a:endParaRPr/>
            </a:p>
          </p:txBody>
        </p:sp>
      </p:grpSp>
      <p:graphicFrame>
        <p:nvGraphicFramePr>
          <p:cNvPr id="379" name="Google Shape;379;p19"/>
          <p:cNvGraphicFramePr/>
          <p:nvPr/>
        </p:nvGraphicFramePr>
        <p:xfrm>
          <a:off x="3408201" y="2141341"/>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Cold</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Cold</a:t>
                      </a:r>
                      <a:endParaRPr dirty="0"/>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Cold</a:t>
                      </a:r>
                      <a:endParaRPr dirty="0"/>
                    </a:p>
                  </a:txBody>
                  <a:tcPr marL="91450" marR="91450" marT="45725" marB="45725"/>
                </a:tc>
                <a:extLst>
                  <a:ext uri="{0D108BD9-81ED-4DB2-BD59-A6C34878D82A}">
                    <a16:rowId xmlns:a16="http://schemas.microsoft.com/office/drawing/2014/main" val="10005"/>
                  </a:ext>
                </a:extLst>
              </a:tr>
            </a:tbl>
          </a:graphicData>
        </a:graphic>
      </p:graphicFrame>
      <p:sp>
        <p:nvSpPr>
          <p:cNvPr id="380" name="Google Shape;380;p19"/>
          <p:cNvSpPr txBox="1">
            <a:spLocks noGrp="1"/>
          </p:cNvSpPr>
          <p:nvPr>
            <p:ph type="sldNum" idx="12"/>
          </p:nvPr>
        </p:nvSpPr>
        <p:spPr>
          <a:xfrm>
            <a:off x="6457950" y="4502018"/>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19</a:t>
            </a:fld>
            <a:endParaRPr/>
          </a:p>
        </p:txBody>
      </p:sp>
      <p:sp>
        <p:nvSpPr>
          <p:cNvPr id="381" name="Google Shape;381;p19"/>
          <p:cNvSpPr/>
          <p:nvPr/>
        </p:nvSpPr>
        <p:spPr>
          <a:xfrm>
            <a:off x="2663300" y="3871129"/>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82" name="Google Shape;382;p19"/>
          <p:cNvSpPr txBox="1"/>
          <p:nvPr/>
        </p:nvSpPr>
        <p:spPr>
          <a:xfrm>
            <a:off x="2663301" y="395028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sp>
        <p:nvSpPr>
          <p:cNvPr id="383" name="Google Shape;383;p19"/>
          <p:cNvSpPr txBox="1"/>
          <p:nvPr/>
        </p:nvSpPr>
        <p:spPr>
          <a:xfrm>
            <a:off x="2557702" y="1400586"/>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Use only testing data to evaluate the model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85" name="Google Shape;85;p2"/>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Outline</a:t>
            </a:r>
            <a:endParaRPr/>
          </a:p>
        </p:txBody>
      </p:sp>
      <p:sp>
        <p:nvSpPr>
          <p:cNvPr id="86" name="Google Shape;86;p2"/>
          <p:cNvSpPr txBox="1">
            <a:spLocks noGrp="1"/>
          </p:cNvSpPr>
          <p:nvPr>
            <p:ph type="body" idx="1"/>
          </p:nvPr>
        </p:nvSpPr>
        <p:spPr>
          <a:xfrm>
            <a:off x="632975" y="1418977"/>
            <a:ext cx="8074798" cy="2407299"/>
          </a:xfrm>
          <a:prstGeom prst="rect">
            <a:avLst/>
          </a:prstGeom>
          <a:noFill/>
          <a:ln>
            <a:noFill/>
          </a:ln>
        </p:spPr>
        <p:txBody>
          <a:bodyPr spcFirstLastPara="1" wrap="square" lIns="68575" tIns="34275" rIns="68575" bIns="34275" anchor="ctr" anchorCtr="0">
            <a:normAutofit/>
          </a:bodyPr>
          <a:lstStyle/>
          <a:p>
            <a:pPr marL="428625" lvl="0" indent="-428625" algn="l" rtl="0">
              <a:lnSpc>
                <a:spcPct val="90000"/>
              </a:lnSpc>
              <a:spcBef>
                <a:spcPts val="800"/>
              </a:spcBef>
              <a:spcAft>
                <a:spcPts val="0"/>
              </a:spcAft>
              <a:buSzPts val="1400"/>
              <a:buFont typeface="Arial"/>
              <a:buAutoNum type="romanUcPeriod"/>
            </a:pPr>
            <a:r>
              <a:rPr lang="en-SG">
                <a:latin typeface="Arial"/>
                <a:ea typeface="Arial"/>
                <a:cs typeface="Arial"/>
                <a:sym typeface="Arial"/>
              </a:rPr>
              <a:t>Overview and History</a:t>
            </a:r>
            <a:endParaRPr/>
          </a:p>
          <a:p>
            <a:pPr marL="428625" lvl="0" indent="-428625" algn="l" rtl="0">
              <a:lnSpc>
                <a:spcPct val="90000"/>
              </a:lnSpc>
              <a:spcBef>
                <a:spcPts val="800"/>
              </a:spcBef>
              <a:spcAft>
                <a:spcPts val="0"/>
              </a:spcAft>
              <a:buSzPts val="1400"/>
              <a:buFont typeface="Arial"/>
              <a:buAutoNum type="romanUcPeriod"/>
            </a:pPr>
            <a:r>
              <a:rPr lang="en-SG" b="0" i="0" u="none" strike="noStrike">
                <a:latin typeface="Arial"/>
                <a:ea typeface="Arial"/>
                <a:cs typeface="Arial"/>
                <a:sym typeface="Arial"/>
              </a:rPr>
              <a:t>Data Terminology</a:t>
            </a:r>
            <a:endParaRPr/>
          </a:p>
          <a:p>
            <a:pPr marL="428625" lvl="0" indent="-428625" algn="l" rtl="0">
              <a:lnSpc>
                <a:spcPct val="90000"/>
              </a:lnSpc>
              <a:spcBef>
                <a:spcPts val="800"/>
              </a:spcBef>
              <a:spcAft>
                <a:spcPts val="0"/>
              </a:spcAft>
              <a:buSzPts val="1400"/>
              <a:buFont typeface="Arial"/>
              <a:buAutoNum type="romanUcPeriod"/>
            </a:pPr>
            <a:r>
              <a:rPr lang="en-SG">
                <a:latin typeface="Arial"/>
                <a:ea typeface="Arial"/>
                <a:cs typeface="Arial"/>
                <a:sym typeface="Arial"/>
              </a:rPr>
              <a:t>Classification </a:t>
            </a:r>
            <a:endParaRPr b="0" i="0" u="none" strike="noStrike">
              <a:latin typeface="Arial"/>
              <a:ea typeface="Arial"/>
              <a:cs typeface="Arial"/>
              <a:sym typeface="Arial"/>
            </a:endParaRPr>
          </a:p>
          <a:p>
            <a:pPr marL="428625" lvl="0" indent="-428625" algn="l" rtl="0">
              <a:lnSpc>
                <a:spcPct val="90000"/>
              </a:lnSpc>
              <a:spcBef>
                <a:spcPts val="800"/>
              </a:spcBef>
              <a:spcAft>
                <a:spcPts val="0"/>
              </a:spcAft>
              <a:buSzPts val="1400"/>
              <a:buFont typeface="Arial"/>
              <a:buAutoNum type="romanUcPeriod"/>
            </a:pPr>
            <a:r>
              <a:rPr lang="en-SG">
                <a:latin typeface="Arial"/>
                <a:ea typeface="Arial"/>
                <a:cs typeface="Arial"/>
                <a:sym typeface="Arial"/>
              </a:rPr>
              <a:t>Regression</a:t>
            </a:r>
            <a:endParaRPr/>
          </a:p>
          <a:p>
            <a:pPr marL="428625" lvl="0" indent="-428625" algn="l" rtl="0">
              <a:lnSpc>
                <a:spcPct val="90000"/>
              </a:lnSpc>
              <a:spcBef>
                <a:spcPts val="800"/>
              </a:spcBef>
              <a:spcAft>
                <a:spcPts val="0"/>
              </a:spcAft>
              <a:buSzPts val="1400"/>
              <a:buFont typeface="Arial"/>
              <a:buAutoNum type="romanUcPeriod"/>
            </a:pPr>
            <a:r>
              <a:rPr lang="en-SG">
                <a:latin typeface="Arial"/>
                <a:ea typeface="Arial"/>
                <a:cs typeface="Arial"/>
                <a:sym typeface="Arial"/>
              </a:rPr>
              <a:t>Hand-on coding (Lab)</a:t>
            </a:r>
            <a:endParaRPr b="0" i="0" u="none" strike="noStrike">
              <a:latin typeface="Arial"/>
              <a:ea typeface="Arial"/>
              <a:cs typeface="Arial"/>
              <a:sym typeface="Arial"/>
            </a:endParaRPr>
          </a:p>
        </p:txBody>
      </p:sp>
      <p:sp>
        <p:nvSpPr>
          <p:cNvPr id="87" name="Google Shape;87;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20"/>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389" name="Google Shape;389;p20"/>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Classifiers Evaluation Metrics </a:t>
            </a:r>
            <a:endParaRPr/>
          </a:p>
        </p:txBody>
      </p:sp>
      <p:sp>
        <p:nvSpPr>
          <p:cNvPr id="390" name="Google Shape;390;p20"/>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https://en.wikipedia.org/wiki/Confusion_matrix</a:t>
            </a:r>
            <a:endParaRPr/>
          </a:p>
        </p:txBody>
      </p:sp>
      <p:grpSp>
        <p:nvGrpSpPr>
          <p:cNvPr id="391" name="Google Shape;391;p20"/>
          <p:cNvGrpSpPr/>
          <p:nvPr/>
        </p:nvGrpSpPr>
        <p:grpSpPr>
          <a:xfrm>
            <a:off x="632572" y="1210303"/>
            <a:ext cx="1562195" cy="3710478"/>
            <a:chOff x="860947" y="1813"/>
            <a:chExt cx="1562195" cy="3710478"/>
          </a:xfrm>
        </p:grpSpPr>
        <p:sp>
          <p:nvSpPr>
            <p:cNvPr id="392" name="Google Shape;392;p20"/>
            <p:cNvSpPr/>
            <p:nvPr/>
          </p:nvSpPr>
          <p:spPr>
            <a:xfrm>
              <a:off x="860947" y="1813"/>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txBox="1"/>
            <p:nvPr/>
          </p:nvSpPr>
          <p:spPr>
            <a:xfrm>
              <a:off x="880706" y="21572"/>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394" name="Google Shape;394;p20"/>
            <p:cNvSpPr/>
            <p:nvPr/>
          </p:nvSpPr>
          <p:spPr>
            <a:xfrm rot="5400000">
              <a:off x="1515551" y="693311"/>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0"/>
            <p:cNvSpPr txBox="1"/>
            <p:nvPr/>
          </p:nvSpPr>
          <p:spPr>
            <a:xfrm>
              <a:off x="1550970" y="718609"/>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396" name="Google Shape;396;p20"/>
            <p:cNvSpPr/>
            <p:nvPr/>
          </p:nvSpPr>
          <p:spPr>
            <a:xfrm>
              <a:off x="860947" y="1013762"/>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txBox="1"/>
            <p:nvPr/>
          </p:nvSpPr>
          <p:spPr>
            <a:xfrm>
              <a:off x="880706" y="1033521"/>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398" name="Google Shape;398;p20"/>
            <p:cNvSpPr/>
            <p:nvPr/>
          </p:nvSpPr>
          <p:spPr>
            <a:xfrm rot="5400000">
              <a:off x="1515551" y="1705260"/>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txBox="1"/>
            <p:nvPr/>
          </p:nvSpPr>
          <p:spPr>
            <a:xfrm>
              <a:off x="1550970" y="1730558"/>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400" name="Google Shape;400;p20"/>
            <p:cNvSpPr/>
            <p:nvPr/>
          </p:nvSpPr>
          <p:spPr>
            <a:xfrm>
              <a:off x="860947" y="2025711"/>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txBox="1"/>
            <p:nvPr/>
          </p:nvSpPr>
          <p:spPr>
            <a:xfrm>
              <a:off x="880706" y="2045470"/>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402" name="Google Shape;402;p20"/>
            <p:cNvSpPr/>
            <p:nvPr/>
          </p:nvSpPr>
          <p:spPr>
            <a:xfrm rot="5400000">
              <a:off x="1515551" y="2717209"/>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0"/>
            <p:cNvSpPr txBox="1"/>
            <p:nvPr/>
          </p:nvSpPr>
          <p:spPr>
            <a:xfrm>
              <a:off x="1550970" y="2742507"/>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404" name="Google Shape;404;p20"/>
            <p:cNvSpPr/>
            <p:nvPr/>
          </p:nvSpPr>
          <p:spPr>
            <a:xfrm>
              <a:off x="860947" y="3037659"/>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0"/>
            <p:cNvSpPr txBox="1"/>
            <p:nvPr/>
          </p:nvSpPr>
          <p:spPr>
            <a:xfrm>
              <a:off x="880706" y="3057418"/>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Evaluation </a:t>
              </a:r>
              <a:endParaRPr/>
            </a:p>
          </p:txBody>
        </p:sp>
      </p:grpSp>
      <p:graphicFrame>
        <p:nvGraphicFramePr>
          <p:cNvPr id="406" name="Google Shape;406;p20"/>
          <p:cNvGraphicFramePr/>
          <p:nvPr/>
        </p:nvGraphicFramePr>
        <p:xfrm>
          <a:off x="3408201" y="2141341"/>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Hot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Cold</a:t>
                      </a:r>
                      <a:endParaRPr/>
                    </a:p>
                  </a:txBody>
                  <a:tcPr marL="91450" marR="91450" marT="45725" marB="45725"/>
                </a:tc>
                <a:extLst>
                  <a:ext uri="{0D108BD9-81ED-4DB2-BD59-A6C34878D82A}">
                    <a16:rowId xmlns:a16="http://schemas.microsoft.com/office/drawing/2014/main" val="10005"/>
                  </a:ext>
                </a:extLst>
              </a:tr>
            </a:tbl>
          </a:graphicData>
        </a:graphic>
      </p:graphicFrame>
      <p:sp>
        <p:nvSpPr>
          <p:cNvPr id="407" name="Google Shape;407;p20"/>
          <p:cNvSpPr txBox="1">
            <a:spLocks noGrp="1"/>
          </p:cNvSpPr>
          <p:nvPr>
            <p:ph type="sldNum" idx="12"/>
          </p:nvPr>
        </p:nvSpPr>
        <p:spPr>
          <a:xfrm>
            <a:off x="6457950" y="4502018"/>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20</a:t>
            </a:fld>
            <a:endParaRPr/>
          </a:p>
        </p:txBody>
      </p:sp>
      <p:sp>
        <p:nvSpPr>
          <p:cNvPr id="408" name="Google Shape;408;p20"/>
          <p:cNvSpPr/>
          <p:nvPr/>
        </p:nvSpPr>
        <p:spPr>
          <a:xfrm>
            <a:off x="2663300" y="3871129"/>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09" name="Google Shape;409;p20"/>
          <p:cNvSpPr txBox="1"/>
          <p:nvPr/>
        </p:nvSpPr>
        <p:spPr>
          <a:xfrm>
            <a:off x="2663301" y="395028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sp>
        <p:nvSpPr>
          <p:cNvPr id="410" name="Google Shape;410;p20"/>
          <p:cNvSpPr txBox="1"/>
          <p:nvPr/>
        </p:nvSpPr>
        <p:spPr>
          <a:xfrm>
            <a:off x="2663300" y="1306635"/>
            <a:ext cx="595764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2000" b="0" i="0" u="none" strike="noStrike" cap="none" dirty="0">
                <a:solidFill>
                  <a:srgbClr val="000000"/>
                </a:solidFill>
                <a:latin typeface="Arial"/>
                <a:ea typeface="Arial"/>
                <a:cs typeface="Arial"/>
                <a:sym typeface="Arial"/>
              </a:rPr>
              <a:t>A perfect model should predict all testing data correctly </a:t>
            </a:r>
            <a:r>
              <a:rPr lang="en-SG" sz="2000" b="0" i="0" u="none" strike="noStrike" cap="none" dirty="0">
                <a:solidFill>
                  <a:srgbClr val="000000"/>
                </a:solidFill>
                <a:latin typeface="Arial"/>
                <a:ea typeface="Arial"/>
                <a:cs typeface="Arial"/>
                <a:sym typeface="Wingdings" panose="05000000000000000000" pitchFamily="2" charset="2"/>
              </a:rPr>
              <a:t></a:t>
            </a:r>
            <a:r>
              <a:rPr lang="en-SG" sz="2000" b="0" i="0" u="none" strike="noStrike" cap="none" dirty="0">
                <a:solidFill>
                  <a:srgbClr val="000000"/>
                </a:solidFill>
                <a:latin typeface="Arial"/>
                <a:ea typeface="Arial"/>
                <a:cs typeface="Arial"/>
                <a:sym typeface="Arial"/>
              </a:rPr>
              <a:t> </a:t>
            </a:r>
            <a:r>
              <a:rPr lang="en-SG" sz="2000" b="1" i="0" u="none" strike="noStrike" cap="none" dirty="0">
                <a:solidFill>
                  <a:srgbClr val="FF0000"/>
                </a:solidFill>
                <a:latin typeface="Arial"/>
                <a:ea typeface="Arial"/>
                <a:cs typeface="Arial"/>
                <a:sym typeface="Arial"/>
              </a:rPr>
              <a:t>Accuracy</a:t>
            </a:r>
            <a:r>
              <a:rPr lang="en-SG" sz="2000" b="0" i="0" u="none" strike="noStrike" cap="none" dirty="0">
                <a:solidFill>
                  <a:srgbClr val="000000"/>
                </a:solidFill>
                <a:latin typeface="Arial"/>
                <a:ea typeface="Arial"/>
                <a:cs typeface="Arial"/>
                <a:sym typeface="Arial"/>
              </a:rPr>
              <a:t> = 100%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21"/>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416" name="Google Shape;416;p21"/>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Classifiers Evaluation Metrics </a:t>
            </a:r>
            <a:endParaRPr/>
          </a:p>
        </p:txBody>
      </p:sp>
      <p:sp>
        <p:nvSpPr>
          <p:cNvPr id="417" name="Google Shape;417;p21"/>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https://en.wikipedia.org/wiki/Confusion_matrix</a:t>
            </a:r>
            <a:endParaRPr/>
          </a:p>
        </p:txBody>
      </p:sp>
      <p:grpSp>
        <p:nvGrpSpPr>
          <p:cNvPr id="418" name="Google Shape;418;p21"/>
          <p:cNvGrpSpPr/>
          <p:nvPr/>
        </p:nvGrpSpPr>
        <p:grpSpPr>
          <a:xfrm>
            <a:off x="605825" y="1210227"/>
            <a:ext cx="1457975" cy="3555297"/>
            <a:chOff x="834200" y="1737"/>
            <a:chExt cx="1457975" cy="3555297"/>
          </a:xfrm>
        </p:grpSpPr>
        <p:sp>
          <p:nvSpPr>
            <p:cNvPr id="419" name="Google Shape;419;p21"/>
            <p:cNvSpPr/>
            <p:nvPr/>
          </p:nvSpPr>
          <p:spPr>
            <a:xfrm>
              <a:off x="834200" y="173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txBox="1"/>
            <p:nvPr/>
          </p:nvSpPr>
          <p:spPr>
            <a:xfrm>
              <a:off x="853133" y="2067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Preparation </a:t>
              </a:r>
              <a:endParaRPr/>
            </a:p>
          </p:txBody>
        </p:sp>
        <p:sp>
          <p:nvSpPr>
            <p:cNvPr id="421" name="Google Shape;421;p21"/>
            <p:cNvSpPr/>
            <p:nvPr/>
          </p:nvSpPr>
          <p:spPr>
            <a:xfrm rot="5400000">
              <a:off x="1441985" y="664315"/>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txBox="1"/>
            <p:nvPr/>
          </p:nvSpPr>
          <p:spPr>
            <a:xfrm>
              <a:off x="1475922" y="688555"/>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23" name="Google Shape;423;p21"/>
            <p:cNvSpPr/>
            <p:nvPr/>
          </p:nvSpPr>
          <p:spPr>
            <a:xfrm>
              <a:off x="834200" y="971364"/>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txBox="1"/>
            <p:nvPr/>
          </p:nvSpPr>
          <p:spPr>
            <a:xfrm>
              <a:off x="853133" y="990297"/>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Splitting (Train/Test)</a:t>
              </a:r>
              <a:endParaRPr/>
            </a:p>
          </p:txBody>
        </p:sp>
        <p:sp>
          <p:nvSpPr>
            <p:cNvPr id="425" name="Google Shape;425;p21"/>
            <p:cNvSpPr/>
            <p:nvPr/>
          </p:nvSpPr>
          <p:spPr>
            <a:xfrm rot="5400000">
              <a:off x="1441985" y="1633942"/>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txBox="1"/>
            <p:nvPr/>
          </p:nvSpPr>
          <p:spPr>
            <a:xfrm>
              <a:off x="1475922" y="1658182"/>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27" name="Google Shape;427;p21"/>
            <p:cNvSpPr/>
            <p:nvPr/>
          </p:nvSpPr>
          <p:spPr>
            <a:xfrm>
              <a:off x="834200" y="1940990"/>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txBox="1"/>
            <p:nvPr/>
          </p:nvSpPr>
          <p:spPr>
            <a:xfrm>
              <a:off x="853133" y="1959923"/>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Model Training</a:t>
              </a:r>
              <a:endParaRPr/>
            </a:p>
          </p:txBody>
        </p:sp>
        <p:sp>
          <p:nvSpPr>
            <p:cNvPr id="429" name="Google Shape;429;p21"/>
            <p:cNvSpPr/>
            <p:nvPr/>
          </p:nvSpPr>
          <p:spPr>
            <a:xfrm rot="5400000">
              <a:off x="1441985" y="2603569"/>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txBox="1"/>
            <p:nvPr/>
          </p:nvSpPr>
          <p:spPr>
            <a:xfrm>
              <a:off x="1475922" y="2627809"/>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31" name="Google Shape;431;p21"/>
            <p:cNvSpPr/>
            <p:nvPr/>
          </p:nvSpPr>
          <p:spPr>
            <a:xfrm>
              <a:off x="834200" y="291061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txBox="1"/>
            <p:nvPr/>
          </p:nvSpPr>
          <p:spPr>
            <a:xfrm>
              <a:off x="853133" y="292955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dk1"/>
                  </a:solidFill>
                  <a:latin typeface="Arial"/>
                  <a:ea typeface="Arial"/>
                  <a:cs typeface="Arial"/>
                  <a:sym typeface="Arial"/>
                </a:rPr>
                <a:t>Model Evaluation </a:t>
              </a:r>
              <a:endParaRPr/>
            </a:p>
          </p:txBody>
        </p:sp>
      </p:grpSp>
      <p:pic>
        <p:nvPicPr>
          <p:cNvPr id="433" name="Google Shape;433;p21"/>
          <p:cNvPicPr preferRelativeResize="0"/>
          <p:nvPr/>
        </p:nvPicPr>
        <p:blipFill rotWithShape="1">
          <a:blip r:embed="rId4">
            <a:alphaModFix/>
          </a:blip>
          <a:srcRect/>
          <a:stretch/>
        </p:blipFill>
        <p:spPr>
          <a:xfrm>
            <a:off x="2285999" y="1671622"/>
            <a:ext cx="6707530" cy="3061790"/>
          </a:xfrm>
          <a:prstGeom prst="rect">
            <a:avLst/>
          </a:prstGeom>
          <a:noFill/>
          <a:ln>
            <a:noFill/>
          </a:ln>
        </p:spPr>
      </p:pic>
      <p:sp>
        <p:nvSpPr>
          <p:cNvPr id="434" name="Google Shape;434;p21"/>
          <p:cNvSpPr txBox="1"/>
          <p:nvPr/>
        </p:nvSpPr>
        <p:spPr>
          <a:xfrm>
            <a:off x="3835154" y="1297772"/>
            <a:ext cx="263666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1" i="0" u="sng" strike="noStrike" cap="none">
                <a:solidFill>
                  <a:srgbClr val="000000"/>
                </a:solidFill>
                <a:latin typeface="Arial"/>
                <a:ea typeface="Arial"/>
                <a:cs typeface="Arial"/>
                <a:sym typeface="Arial"/>
              </a:rPr>
              <a:t>Confusion Matrix</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2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440" name="Google Shape;440;p22"/>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Classifiers Evaluation Metrics </a:t>
            </a:r>
            <a:endParaRPr/>
          </a:p>
        </p:txBody>
      </p:sp>
      <p:sp>
        <p:nvSpPr>
          <p:cNvPr id="441" name="Google Shape;441;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22</a:t>
            </a:fld>
            <a:endParaRPr/>
          </a:p>
        </p:txBody>
      </p:sp>
      <p:sp>
        <p:nvSpPr>
          <p:cNvPr id="442" name="Google Shape;442;p22"/>
          <p:cNvSpPr txBox="1"/>
          <p:nvPr/>
        </p:nvSpPr>
        <p:spPr>
          <a:xfrm>
            <a:off x="628650" y="1278922"/>
            <a:ext cx="7818664" cy="3699474"/>
          </a:xfrm>
          <a:prstGeom prst="rect">
            <a:avLst/>
          </a:prstGeom>
          <a:noFill/>
          <a:ln>
            <a:noFill/>
          </a:ln>
        </p:spPr>
        <p:txBody>
          <a:bodyPr spcFirstLastPara="1" wrap="square" lIns="91425" tIns="45700" rIns="91425" bIns="45700" anchor="t" anchorCtr="0">
            <a:spAutoFit/>
          </a:bodyPr>
          <a:lstStyle/>
          <a:p>
            <a:pPr marL="342900" marR="0" lvl="0" indent="-342900" algn="l" rtl="0">
              <a:lnSpc>
                <a:spcPct val="90000"/>
              </a:lnSpc>
              <a:spcBef>
                <a:spcPts val="0"/>
              </a:spcBef>
              <a:spcAft>
                <a:spcPts val="0"/>
              </a:spcAft>
              <a:buClr>
                <a:srgbClr val="000000"/>
              </a:buClr>
              <a:buSzPts val="2400"/>
              <a:buFont typeface="Arial"/>
              <a:buChar char="•"/>
            </a:pPr>
            <a:r>
              <a:rPr lang="en-SG" sz="2400" b="1" i="0" u="none" strike="noStrike" cap="none">
                <a:solidFill>
                  <a:srgbClr val="000000"/>
                </a:solidFill>
                <a:latin typeface="Arial"/>
                <a:ea typeface="Arial"/>
                <a:cs typeface="Arial"/>
                <a:sym typeface="Arial"/>
              </a:rPr>
              <a:t>Accuracy: </a:t>
            </a:r>
            <a:r>
              <a:rPr lang="en-SG" sz="2400" b="0" i="0" u="none" strike="noStrike" cap="none">
                <a:solidFill>
                  <a:srgbClr val="000000"/>
                </a:solidFill>
                <a:latin typeface="Arial"/>
                <a:ea typeface="Arial"/>
                <a:cs typeface="Arial"/>
                <a:sym typeface="Arial"/>
              </a:rPr>
              <a:t>How many % of predicted cases are correct. </a:t>
            </a:r>
            <a:endParaRPr sz="2400" b="1" i="0" u="none" strike="noStrike" cap="none">
              <a:solidFill>
                <a:srgbClr val="000000"/>
              </a:solidFill>
              <a:latin typeface="Arial"/>
              <a:ea typeface="Arial"/>
              <a:cs typeface="Arial"/>
              <a:sym typeface="Arial"/>
            </a:endParaRPr>
          </a:p>
          <a:p>
            <a:pPr marL="342900" marR="0" lvl="0" indent="-342900" algn="l" rtl="0">
              <a:lnSpc>
                <a:spcPct val="90000"/>
              </a:lnSpc>
              <a:spcBef>
                <a:spcPts val="1200"/>
              </a:spcBef>
              <a:spcAft>
                <a:spcPts val="0"/>
              </a:spcAft>
              <a:buClr>
                <a:srgbClr val="000000"/>
              </a:buClr>
              <a:buSzPts val="2400"/>
              <a:buFont typeface="Arial"/>
              <a:buChar char="•"/>
            </a:pPr>
            <a:r>
              <a:rPr lang="en-SG" sz="2400" b="1" i="0" u="none" strike="noStrike" cap="none">
                <a:solidFill>
                  <a:srgbClr val="000000"/>
                </a:solidFill>
                <a:latin typeface="Arial"/>
                <a:ea typeface="Arial"/>
                <a:cs typeface="Arial"/>
                <a:sym typeface="Arial"/>
              </a:rPr>
              <a:t>Precision</a:t>
            </a:r>
            <a:r>
              <a:rPr lang="en-SG" sz="2400" b="0" i="0" u="none" strike="noStrike" cap="none">
                <a:solidFill>
                  <a:srgbClr val="000000"/>
                </a:solidFill>
                <a:latin typeface="Arial"/>
                <a:ea typeface="Arial"/>
                <a:cs typeface="Arial"/>
                <a:sym typeface="Arial"/>
              </a:rPr>
              <a:t>: How many % of predicted positive cases are actually positive</a:t>
            </a:r>
            <a:endParaRPr/>
          </a:p>
          <a:p>
            <a:pPr marL="342900" marR="0" lvl="0" indent="-342900" algn="l" rtl="0">
              <a:lnSpc>
                <a:spcPct val="90000"/>
              </a:lnSpc>
              <a:spcBef>
                <a:spcPts val="1200"/>
              </a:spcBef>
              <a:spcAft>
                <a:spcPts val="0"/>
              </a:spcAft>
              <a:buClr>
                <a:srgbClr val="000000"/>
              </a:buClr>
              <a:buSzPts val="2400"/>
              <a:buFont typeface="Arial"/>
              <a:buChar char="•"/>
            </a:pPr>
            <a:r>
              <a:rPr lang="en-SG" sz="2400" b="1" i="0" u="none" strike="noStrike" cap="none">
                <a:solidFill>
                  <a:srgbClr val="000000"/>
                </a:solidFill>
                <a:latin typeface="Arial"/>
                <a:ea typeface="Arial"/>
                <a:cs typeface="Arial"/>
                <a:sym typeface="Arial"/>
              </a:rPr>
              <a:t>Recall: </a:t>
            </a:r>
            <a:r>
              <a:rPr lang="en-SG" sz="2400" b="0" i="0" u="none" strike="noStrike" cap="none">
                <a:solidFill>
                  <a:srgbClr val="000000"/>
                </a:solidFill>
                <a:latin typeface="Arial"/>
                <a:ea typeface="Arial"/>
                <a:cs typeface="Arial"/>
                <a:sym typeface="Arial"/>
              </a:rPr>
              <a:t>How many % of positive cases did the classifier predict as positive?</a:t>
            </a:r>
            <a:endParaRPr/>
          </a:p>
          <a:p>
            <a:pPr marL="342900" marR="0" lvl="0" indent="-342900" algn="l" rtl="0">
              <a:lnSpc>
                <a:spcPct val="90000"/>
              </a:lnSpc>
              <a:spcBef>
                <a:spcPts val="1200"/>
              </a:spcBef>
              <a:spcAft>
                <a:spcPts val="0"/>
              </a:spcAft>
              <a:buClr>
                <a:srgbClr val="000000"/>
              </a:buClr>
              <a:buSzPts val="2400"/>
              <a:buFont typeface="Arial"/>
              <a:buChar char="•"/>
            </a:pPr>
            <a:r>
              <a:rPr lang="en-SG" sz="2400" b="1" i="1" u="none" strike="noStrike" cap="none">
                <a:solidFill>
                  <a:srgbClr val="000000"/>
                </a:solidFill>
                <a:latin typeface="Arial"/>
                <a:ea typeface="Arial"/>
                <a:cs typeface="Arial"/>
                <a:sym typeface="Arial"/>
              </a:rPr>
              <a:t>F</a:t>
            </a:r>
            <a:r>
              <a:rPr lang="en-SG" sz="2400" b="1" i="0" u="none" strike="noStrike" cap="none">
                <a:solidFill>
                  <a:srgbClr val="000000"/>
                </a:solidFill>
                <a:latin typeface="Arial"/>
                <a:ea typeface="Arial"/>
                <a:cs typeface="Arial"/>
                <a:sym typeface="Arial"/>
              </a:rPr>
              <a:t> measure (</a:t>
            </a:r>
            <a:r>
              <a:rPr lang="en-SG" sz="2400" b="1" i="1" u="none" strike="noStrike" cap="none">
                <a:solidFill>
                  <a:srgbClr val="000000"/>
                </a:solidFill>
                <a:latin typeface="Arial"/>
                <a:ea typeface="Arial"/>
                <a:cs typeface="Arial"/>
                <a:sym typeface="Arial"/>
              </a:rPr>
              <a:t>F</a:t>
            </a:r>
            <a:r>
              <a:rPr lang="en-SG" sz="2400" b="1" i="1" u="none" strike="noStrike" cap="none" baseline="-25000">
                <a:solidFill>
                  <a:srgbClr val="000000"/>
                </a:solidFill>
                <a:latin typeface="Arial"/>
                <a:ea typeface="Arial"/>
                <a:cs typeface="Arial"/>
                <a:sym typeface="Arial"/>
              </a:rPr>
              <a:t>1</a:t>
            </a:r>
            <a:r>
              <a:rPr lang="en-SG" sz="2400" b="1" i="0" u="none" strike="noStrike" cap="none">
                <a:solidFill>
                  <a:srgbClr val="000000"/>
                </a:solidFill>
                <a:latin typeface="Arial"/>
                <a:ea typeface="Arial"/>
                <a:cs typeface="Arial"/>
                <a:sym typeface="Arial"/>
              </a:rPr>
              <a:t> </a:t>
            </a:r>
            <a:r>
              <a:rPr lang="en-SG" sz="2400" b="0" i="0" u="none" strike="noStrike" cap="none">
                <a:solidFill>
                  <a:srgbClr val="000000"/>
                </a:solidFill>
                <a:latin typeface="Arial"/>
                <a:ea typeface="Arial"/>
                <a:cs typeface="Arial"/>
                <a:sym typeface="Arial"/>
              </a:rPr>
              <a:t>or</a:t>
            </a:r>
            <a:r>
              <a:rPr lang="en-SG" sz="2400" b="1" i="0" u="none" strike="noStrike" cap="none">
                <a:solidFill>
                  <a:srgbClr val="000000"/>
                </a:solidFill>
                <a:latin typeface="Arial"/>
                <a:ea typeface="Arial"/>
                <a:cs typeface="Arial"/>
                <a:sym typeface="Arial"/>
              </a:rPr>
              <a:t> </a:t>
            </a:r>
            <a:r>
              <a:rPr lang="en-SG" sz="2400" b="1" i="1" u="none" strike="noStrike" cap="none">
                <a:solidFill>
                  <a:srgbClr val="000000"/>
                </a:solidFill>
                <a:latin typeface="Arial"/>
                <a:ea typeface="Arial"/>
                <a:cs typeface="Arial"/>
                <a:sym typeface="Arial"/>
              </a:rPr>
              <a:t>F</a:t>
            </a:r>
            <a:r>
              <a:rPr lang="en-SG" sz="2400" b="1" i="0" u="none" strike="noStrike" cap="none">
                <a:solidFill>
                  <a:srgbClr val="000000"/>
                </a:solidFill>
                <a:latin typeface="Arial"/>
                <a:ea typeface="Arial"/>
                <a:cs typeface="Arial"/>
                <a:sym typeface="Arial"/>
              </a:rPr>
              <a:t>-score)</a:t>
            </a:r>
            <a:r>
              <a:rPr lang="en-SG" sz="2400" b="0" i="0" u="none" strike="noStrike" cap="none">
                <a:solidFill>
                  <a:srgbClr val="000000"/>
                </a:solidFill>
                <a:latin typeface="Arial"/>
                <a:ea typeface="Arial"/>
                <a:cs typeface="Arial"/>
                <a:sym typeface="Arial"/>
              </a:rPr>
              <a:t>: harmonic mean of precision and recall. </a:t>
            </a:r>
            <a:endParaRPr/>
          </a:p>
          <a:p>
            <a:pPr marL="342900" marR="0" lvl="0" indent="-342900" algn="l" rtl="0">
              <a:lnSpc>
                <a:spcPct val="90000"/>
              </a:lnSpc>
              <a:spcBef>
                <a:spcPts val="1200"/>
              </a:spcBef>
              <a:spcAft>
                <a:spcPts val="0"/>
              </a:spcAft>
              <a:buClr>
                <a:srgbClr val="000000"/>
              </a:buClr>
              <a:buSzPts val="2400"/>
              <a:buFont typeface="Arial"/>
              <a:buChar char="•"/>
            </a:pPr>
            <a:r>
              <a:rPr lang="en-SG" sz="2400" b="0" i="0" u="none" strike="noStrike" cap="none">
                <a:solidFill>
                  <a:srgbClr val="000000"/>
                </a:solidFill>
                <a:latin typeface="Arial"/>
                <a:ea typeface="Arial"/>
                <a:cs typeface="Arial"/>
                <a:sym typeface="Arial"/>
              </a:rPr>
              <a:t>Perfect score is 1.0</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29"/>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496" name="Google Shape;496;p29"/>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Other types of classifiers  </a:t>
            </a:r>
            <a:endParaRPr/>
          </a:p>
        </p:txBody>
      </p:sp>
      <p:sp>
        <p:nvSpPr>
          <p:cNvPr id="497" name="Google Shape;497;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23</a:t>
            </a:fld>
            <a:endParaRPr/>
          </a:p>
        </p:txBody>
      </p:sp>
      <p:pic>
        <p:nvPicPr>
          <p:cNvPr id="498" name="Google Shape;498;p29" descr="The Ultimate Scikit-Learn Machine Learning Cheatsheet - KDnuggets"/>
          <p:cNvPicPr preferRelativeResize="0"/>
          <p:nvPr/>
        </p:nvPicPr>
        <p:blipFill rotWithShape="1">
          <a:blip r:embed="rId4">
            <a:alphaModFix/>
          </a:blip>
          <a:srcRect/>
          <a:stretch/>
        </p:blipFill>
        <p:spPr>
          <a:xfrm>
            <a:off x="577048" y="1393883"/>
            <a:ext cx="7989903" cy="3164057"/>
          </a:xfrm>
          <a:prstGeom prst="rect">
            <a:avLst/>
          </a:prstGeom>
          <a:noFill/>
          <a:ln>
            <a:noFill/>
          </a:ln>
        </p:spPr>
      </p:pic>
      <p:sp>
        <p:nvSpPr>
          <p:cNvPr id="499" name="Google Shape;499;p29"/>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https://www.kdnuggets.com/2021/01/ultimate-scikit-learn-machine-learning-cheatsheet.html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30"/>
          <p:cNvPicPr preferRelativeResize="0"/>
          <p:nvPr/>
        </p:nvPicPr>
        <p:blipFill rotWithShape="1">
          <a:blip r:embed="rId3">
            <a:alphaModFix/>
          </a:blip>
          <a:srcRect/>
          <a:stretch/>
        </p:blipFill>
        <p:spPr>
          <a:xfrm>
            <a:off x="1410322" y="996156"/>
            <a:ext cx="6076328" cy="3852489"/>
          </a:xfrm>
          <a:prstGeom prst="rect">
            <a:avLst/>
          </a:prstGeom>
          <a:noFill/>
          <a:ln>
            <a:noFill/>
          </a:ln>
        </p:spPr>
      </p:pic>
      <p:pic>
        <p:nvPicPr>
          <p:cNvPr id="505" name="Google Shape;505;p30"/>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506" name="Google Shape;506;p30"/>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507" name="Google Shape;507;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24</a:t>
            </a:fld>
            <a:endParaRPr/>
          </a:p>
        </p:txBody>
      </p:sp>
      <p:sp>
        <p:nvSpPr>
          <p:cNvPr id="508" name="Google Shape;508;p30"/>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sp>
        <p:nvSpPr>
          <p:cNvPr id="509" name="Google Shape;509;p30"/>
          <p:cNvSpPr/>
          <p:nvPr/>
        </p:nvSpPr>
        <p:spPr>
          <a:xfrm>
            <a:off x="4640247" y="1185340"/>
            <a:ext cx="2568421" cy="2569914"/>
          </a:xfrm>
          <a:prstGeom prst="roundRect">
            <a:avLst>
              <a:gd name="adj" fmla="val 16667"/>
            </a:avLst>
          </a:prstGeom>
          <a:solidFill>
            <a:schemeClr val="accent5">
              <a:alpha val="29803"/>
            </a:schemeClr>
          </a:solidFill>
          <a:ln w="25400" cap="flat" cmpd="sng">
            <a:solidFill>
              <a:srgbClr val="4B37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31"/>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15" name="Google Shape;515;p31"/>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a:t>
            </a:r>
            <a:endParaRPr/>
          </a:p>
        </p:txBody>
      </p:sp>
      <p:sp>
        <p:nvSpPr>
          <p:cNvPr id="516" name="Google Shape;516;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25</a:t>
            </a:fld>
            <a:endParaRPr/>
          </a:p>
        </p:txBody>
      </p:sp>
      <p:pic>
        <p:nvPicPr>
          <p:cNvPr id="517" name="Google Shape;517;p31"/>
          <p:cNvPicPr preferRelativeResize="0"/>
          <p:nvPr/>
        </p:nvPicPr>
        <p:blipFill rotWithShape="1">
          <a:blip r:embed="rId4">
            <a:alphaModFix/>
          </a:blip>
          <a:srcRect t="-3151" b="51050"/>
          <a:stretch/>
        </p:blipFill>
        <p:spPr>
          <a:xfrm>
            <a:off x="456384" y="1208490"/>
            <a:ext cx="4730387" cy="1987556"/>
          </a:xfrm>
          <a:prstGeom prst="rect">
            <a:avLst/>
          </a:prstGeom>
          <a:noFill/>
          <a:ln>
            <a:noFill/>
          </a:ln>
        </p:spPr>
      </p:pic>
      <p:sp>
        <p:nvSpPr>
          <p:cNvPr id="518" name="Google Shape;518;p31"/>
          <p:cNvSpPr txBox="1"/>
          <p:nvPr/>
        </p:nvSpPr>
        <p:spPr>
          <a:xfrm>
            <a:off x="34019" y="4897278"/>
            <a:ext cx="4572000"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000" b="0" i="0" u="none" strike="noStrike" cap="none">
                <a:solidFill>
                  <a:srgbClr val="000000"/>
                </a:solidFill>
                <a:latin typeface="Arial"/>
                <a:ea typeface="Arial"/>
                <a:cs typeface="Arial"/>
                <a:sym typeface="Arial"/>
              </a:rPr>
              <a:t>https://www.springboard.com/blog/data-science/regression-vs-classification/</a:t>
            </a:r>
            <a:endParaRPr/>
          </a:p>
        </p:txBody>
      </p:sp>
      <p:sp>
        <p:nvSpPr>
          <p:cNvPr id="519" name="Google Shape;519;p31"/>
          <p:cNvSpPr txBox="1"/>
          <p:nvPr/>
        </p:nvSpPr>
        <p:spPr>
          <a:xfrm>
            <a:off x="696687" y="3524299"/>
            <a:ext cx="7818664"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2100" b="0" i="0" u="none" strike="noStrike" cap="none">
                <a:solidFill>
                  <a:srgbClr val="000000"/>
                </a:solidFill>
                <a:latin typeface="Arial"/>
                <a:ea typeface="Arial"/>
                <a:cs typeface="Arial"/>
                <a:sym typeface="Arial"/>
              </a:rPr>
              <a:t>Pause and think about some possible example on regression problem.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3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25" name="Google Shape;525;p32"/>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a:t>
            </a:r>
            <a:endParaRPr/>
          </a:p>
        </p:txBody>
      </p:sp>
      <p:sp>
        <p:nvSpPr>
          <p:cNvPr id="526" name="Google Shape;526;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26</a:t>
            </a:fld>
            <a:endParaRPr/>
          </a:p>
        </p:txBody>
      </p:sp>
      <p:sp>
        <p:nvSpPr>
          <p:cNvPr id="527" name="Google Shape;527;p32"/>
          <p:cNvSpPr txBox="1"/>
          <p:nvPr/>
        </p:nvSpPr>
        <p:spPr>
          <a:xfrm>
            <a:off x="628649" y="1327056"/>
            <a:ext cx="7693547" cy="1692771"/>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100"/>
              <a:buFont typeface="Arial"/>
              <a:buChar char="•"/>
            </a:pPr>
            <a:r>
              <a:rPr lang="en-SG" sz="2100" b="0" i="0" u="none" strike="noStrike" cap="none">
                <a:solidFill>
                  <a:srgbClr val="000000"/>
                </a:solidFill>
                <a:latin typeface="Arial"/>
                <a:ea typeface="Arial"/>
                <a:cs typeface="Arial"/>
                <a:sym typeface="Arial"/>
              </a:rPr>
              <a:t>Regression predicts a target attribute which is a number (as opposed to a category) </a:t>
            </a:r>
            <a:endParaRPr/>
          </a:p>
          <a:p>
            <a:pPr marL="342900" marR="0" lvl="0" indent="-342900" algn="l" rtl="0">
              <a:lnSpc>
                <a:spcPct val="100000"/>
              </a:lnSpc>
              <a:spcBef>
                <a:spcPts val="1200"/>
              </a:spcBef>
              <a:spcAft>
                <a:spcPts val="0"/>
              </a:spcAft>
              <a:buClr>
                <a:srgbClr val="000000"/>
              </a:buClr>
              <a:buSzPts val="2100"/>
              <a:buFont typeface="Arial"/>
              <a:buChar char="•"/>
            </a:pPr>
            <a:r>
              <a:rPr lang="en-SG" sz="2100" b="0" i="0" u="none" strike="noStrike" cap="none">
                <a:solidFill>
                  <a:srgbClr val="000000"/>
                </a:solidFill>
                <a:latin typeface="Arial"/>
                <a:ea typeface="Arial"/>
                <a:cs typeface="Arial"/>
                <a:sym typeface="Arial"/>
              </a:rPr>
              <a:t>The simplest regression is a best fit line</a:t>
            </a:r>
            <a:endParaRPr/>
          </a:p>
          <a:p>
            <a:pPr marL="342900" marR="0" lvl="0" indent="-209550" algn="l" rtl="0">
              <a:lnSpc>
                <a:spcPct val="100000"/>
              </a:lnSpc>
              <a:spcBef>
                <a:spcPts val="120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p:txBody>
      </p:sp>
      <p:pic>
        <p:nvPicPr>
          <p:cNvPr id="528" name="Google Shape;528;p32"/>
          <p:cNvPicPr preferRelativeResize="0"/>
          <p:nvPr/>
        </p:nvPicPr>
        <p:blipFill rotWithShape="1">
          <a:blip r:embed="rId4">
            <a:alphaModFix/>
          </a:blip>
          <a:srcRect/>
          <a:stretch/>
        </p:blipFill>
        <p:spPr>
          <a:xfrm>
            <a:off x="1608829" y="2680522"/>
            <a:ext cx="5926341" cy="236064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33"/>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34" name="Google Shape;534;p33"/>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a:t>
            </a:r>
            <a:endParaRPr/>
          </a:p>
        </p:txBody>
      </p:sp>
      <p:sp>
        <p:nvSpPr>
          <p:cNvPr id="535" name="Google Shape;535;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27</a:t>
            </a:fld>
            <a:endParaRPr/>
          </a:p>
        </p:txBody>
      </p:sp>
      <p:pic>
        <p:nvPicPr>
          <p:cNvPr id="536" name="Google Shape;536;p33" descr="Multiple Linear Regression and Visualization in Python | Pythonic Excursions"/>
          <p:cNvPicPr preferRelativeResize="0"/>
          <p:nvPr/>
        </p:nvPicPr>
        <p:blipFill rotWithShape="1">
          <a:blip r:embed="rId4">
            <a:alphaModFix/>
          </a:blip>
          <a:srcRect/>
          <a:stretch/>
        </p:blipFill>
        <p:spPr>
          <a:xfrm>
            <a:off x="1197980" y="1299249"/>
            <a:ext cx="6748040" cy="3354104"/>
          </a:xfrm>
          <a:prstGeom prst="rect">
            <a:avLst/>
          </a:prstGeom>
          <a:noFill/>
          <a:ln>
            <a:noFill/>
          </a:ln>
        </p:spPr>
      </p:pic>
      <p:sp>
        <p:nvSpPr>
          <p:cNvPr id="537" name="Google Shape;537;p33"/>
          <p:cNvSpPr txBox="1"/>
          <p:nvPr/>
        </p:nvSpPr>
        <p:spPr>
          <a:xfrm>
            <a:off x="0"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https://aegis4048.github.io/mutiple_linear_regression_and_visualization_in_python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34"/>
          <p:cNvPicPr preferRelativeResize="0"/>
          <p:nvPr/>
        </p:nvPicPr>
        <p:blipFill rotWithShape="1">
          <a:blip r:embed="rId3">
            <a:alphaModFix/>
          </a:blip>
          <a:srcRect t="261" b="47638"/>
          <a:stretch/>
        </p:blipFill>
        <p:spPr>
          <a:xfrm>
            <a:off x="2175190" y="1167677"/>
            <a:ext cx="3088602" cy="1297731"/>
          </a:xfrm>
          <a:prstGeom prst="rect">
            <a:avLst/>
          </a:prstGeom>
          <a:noFill/>
          <a:ln>
            <a:noFill/>
          </a:ln>
        </p:spPr>
      </p:pic>
      <p:graphicFrame>
        <p:nvGraphicFramePr>
          <p:cNvPr id="543" name="Google Shape;543;p34"/>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Temp.</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38</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544" name="Google Shape;544;p34"/>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545" name="Google Shape;545;p34"/>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 – Developing ML model</a:t>
            </a:r>
            <a:endParaRPr/>
          </a:p>
        </p:txBody>
      </p:sp>
      <p:sp>
        <p:nvSpPr>
          <p:cNvPr id="546" name="Google Shape;546;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28</a:t>
            </a:fld>
            <a:endParaRPr/>
          </a:p>
        </p:txBody>
      </p:sp>
      <p:grpSp>
        <p:nvGrpSpPr>
          <p:cNvPr id="547" name="Google Shape;547;p34"/>
          <p:cNvGrpSpPr/>
          <p:nvPr/>
        </p:nvGrpSpPr>
        <p:grpSpPr>
          <a:xfrm>
            <a:off x="547999" y="1210361"/>
            <a:ext cx="1570187" cy="3828930"/>
            <a:chOff x="778094" y="1871"/>
            <a:chExt cx="1570187" cy="3828930"/>
          </a:xfrm>
        </p:grpSpPr>
        <p:sp>
          <p:nvSpPr>
            <p:cNvPr id="548" name="Google Shape;548;p34"/>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Data Preparation </a:t>
              </a:r>
              <a:endParaRPr/>
            </a:p>
          </p:txBody>
        </p:sp>
        <p:sp>
          <p:nvSpPr>
            <p:cNvPr id="550" name="Google Shape;550;p34"/>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52" name="Google Shape;552;p34"/>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554" name="Google Shape;554;p34"/>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4"/>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56" name="Google Shape;556;p34"/>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558" name="Google Shape;558;p34"/>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60" name="Google Shape;560;p34"/>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graphicFrame>
        <p:nvGraphicFramePr>
          <p:cNvPr id="566" name="Google Shape;566;p35"/>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Temp.</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38</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567" name="Google Shape;567;p35"/>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68" name="Google Shape;568;p35"/>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 – Developing ML model</a:t>
            </a:r>
            <a:endParaRPr/>
          </a:p>
        </p:txBody>
      </p:sp>
      <p:sp>
        <p:nvSpPr>
          <p:cNvPr id="569" name="Google Shape;569;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29</a:t>
            </a:fld>
            <a:endParaRPr/>
          </a:p>
        </p:txBody>
      </p:sp>
      <p:grpSp>
        <p:nvGrpSpPr>
          <p:cNvPr id="570" name="Google Shape;570;p35"/>
          <p:cNvGrpSpPr/>
          <p:nvPr/>
        </p:nvGrpSpPr>
        <p:grpSpPr>
          <a:xfrm>
            <a:off x="547999" y="1210361"/>
            <a:ext cx="1570187" cy="3828930"/>
            <a:chOff x="778094" y="1871"/>
            <a:chExt cx="1570187" cy="3828930"/>
          </a:xfrm>
        </p:grpSpPr>
        <p:sp>
          <p:nvSpPr>
            <p:cNvPr id="571" name="Google Shape;571;p35"/>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573" name="Google Shape;573;p35"/>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5"/>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75" name="Google Shape;575;p35"/>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Data Splitting (Train/Test)</a:t>
              </a:r>
              <a:endParaRPr/>
            </a:p>
          </p:txBody>
        </p:sp>
        <p:sp>
          <p:nvSpPr>
            <p:cNvPr id="577" name="Google Shape;577;p35"/>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79" name="Google Shape;579;p35"/>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581" name="Google Shape;581;p35"/>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83" name="Google Shape;583;p35"/>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5"/>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
        <p:nvSpPr>
          <p:cNvPr id="585" name="Google Shape;585;p35"/>
          <p:cNvSpPr/>
          <p:nvPr/>
        </p:nvSpPr>
        <p:spPr>
          <a:xfrm>
            <a:off x="2663300" y="2767335"/>
            <a:ext cx="6275607" cy="1363260"/>
          </a:xfrm>
          <a:prstGeom prst="roundRect">
            <a:avLst>
              <a:gd name="adj" fmla="val 16667"/>
            </a:avLst>
          </a:prstGeom>
          <a:solidFill>
            <a:schemeClr val="accent6">
              <a:alpha val="26666"/>
            </a:scheme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86" name="Google Shape;586;p35"/>
          <p:cNvSpPr/>
          <p:nvPr/>
        </p:nvSpPr>
        <p:spPr>
          <a:xfrm>
            <a:off x="2663300" y="4136374"/>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587" name="Google Shape;587;p35"/>
          <p:cNvSpPr txBox="1"/>
          <p:nvPr/>
        </p:nvSpPr>
        <p:spPr>
          <a:xfrm>
            <a:off x="2557702" y="302267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70%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Training</a:t>
            </a:r>
            <a:endParaRPr/>
          </a:p>
        </p:txBody>
      </p:sp>
      <p:sp>
        <p:nvSpPr>
          <p:cNvPr id="588" name="Google Shape;588;p35"/>
          <p:cNvSpPr txBox="1"/>
          <p:nvPr/>
        </p:nvSpPr>
        <p:spPr>
          <a:xfrm>
            <a:off x="2663301" y="4215531"/>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pic>
        <p:nvPicPr>
          <p:cNvPr id="589" name="Google Shape;589;p35"/>
          <p:cNvPicPr preferRelativeResize="0"/>
          <p:nvPr/>
        </p:nvPicPr>
        <p:blipFill rotWithShape="1">
          <a:blip r:embed="rId4">
            <a:alphaModFix/>
          </a:blip>
          <a:srcRect t="261" b="47638"/>
          <a:stretch/>
        </p:blipFill>
        <p:spPr>
          <a:xfrm>
            <a:off x="2175190" y="1167677"/>
            <a:ext cx="3088602" cy="12977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3"/>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93" name="Google Shape;93;p3"/>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Learning Outcomes</a:t>
            </a:r>
            <a:endParaRPr/>
          </a:p>
        </p:txBody>
      </p:sp>
      <p:sp>
        <p:nvSpPr>
          <p:cNvPr id="94" name="Google Shape;94;p3"/>
          <p:cNvSpPr txBox="1">
            <a:spLocks noGrp="1"/>
          </p:cNvSpPr>
          <p:nvPr>
            <p:ph type="body" idx="1"/>
          </p:nvPr>
        </p:nvSpPr>
        <p:spPr>
          <a:xfrm>
            <a:off x="632975" y="1418978"/>
            <a:ext cx="8074798" cy="2277124"/>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SzPts val="1400"/>
              <a:buNone/>
            </a:pPr>
            <a:r>
              <a:rPr lang="en-SG"/>
              <a:t>At the end of this lecture, student will be able to:</a:t>
            </a:r>
            <a:endParaRPr/>
          </a:p>
          <a:p>
            <a:pPr marL="685800" lvl="1" indent="-342900" algn="l" rtl="0">
              <a:lnSpc>
                <a:spcPct val="90000"/>
              </a:lnSpc>
              <a:spcBef>
                <a:spcPts val="400"/>
              </a:spcBef>
              <a:spcAft>
                <a:spcPts val="0"/>
              </a:spcAft>
              <a:buSzPts val="1400"/>
              <a:buFont typeface="Arial"/>
              <a:buAutoNum type="arabicPeriod"/>
            </a:pPr>
            <a:r>
              <a:rPr lang="en-SG"/>
              <a:t>To explain general concept of machine learning.</a:t>
            </a:r>
            <a:endParaRPr/>
          </a:p>
          <a:p>
            <a:pPr marL="685800" lvl="1" indent="-342900" algn="l" rtl="0">
              <a:lnSpc>
                <a:spcPct val="90000"/>
              </a:lnSpc>
              <a:spcBef>
                <a:spcPts val="400"/>
              </a:spcBef>
              <a:spcAft>
                <a:spcPts val="0"/>
              </a:spcAft>
              <a:buSzPts val="1400"/>
              <a:buFont typeface="Arial"/>
              <a:buAutoNum type="arabicPeriod"/>
            </a:pPr>
            <a:r>
              <a:rPr lang="en-SG"/>
              <a:t>To explain machine learning training process</a:t>
            </a:r>
            <a:endParaRPr/>
          </a:p>
          <a:p>
            <a:pPr marL="685800" lvl="1" indent="-342900" algn="l" rtl="0">
              <a:lnSpc>
                <a:spcPct val="90000"/>
              </a:lnSpc>
              <a:spcBef>
                <a:spcPts val="400"/>
              </a:spcBef>
              <a:spcAft>
                <a:spcPts val="0"/>
              </a:spcAft>
              <a:buSzPts val="1400"/>
              <a:buFont typeface="Arial"/>
              <a:buAutoNum type="arabicPeriod"/>
            </a:pPr>
            <a:r>
              <a:rPr lang="en-SG"/>
              <a:t>To evaluate the machine learning performance</a:t>
            </a:r>
            <a:endParaRPr/>
          </a:p>
          <a:p>
            <a:pPr marL="685800" lvl="1" indent="-342900" algn="l" rtl="0">
              <a:lnSpc>
                <a:spcPct val="90000"/>
              </a:lnSpc>
              <a:spcBef>
                <a:spcPts val="400"/>
              </a:spcBef>
              <a:spcAft>
                <a:spcPts val="0"/>
              </a:spcAft>
              <a:buSzPts val="1400"/>
              <a:buFont typeface="Arial"/>
              <a:buAutoNum type="arabicPeriod"/>
            </a:pPr>
            <a:r>
              <a:rPr lang="en-SG"/>
              <a:t>To implement machine learning model for classification and regression</a:t>
            </a:r>
            <a:endParaRPr/>
          </a:p>
        </p:txBody>
      </p:sp>
      <p:sp>
        <p:nvSpPr>
          <p:cNvPr id="95" name="Google Shape;95;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36"/>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595" name="Google Shape;595;p36"/>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 – Developing ML model</a:t>
            </a:r>
            <a:endParaRPr/>
          </a:p>
        </p:txBody>
      </p:sp>
      <p:sp>
        <p:nvSpPr>
          <p:cNvPr id="596" name="Google Shape;596;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30</a:t>
            </a:fld>
            <a:endParaRPr/>
          </a:p>
        </p:txBody>
      </p:sp>
      <p:grpSp>
        <p:nvGrpSpPr>
          <p:cNvPr id="597" name="Google Shape;597;p36"/>
          <p:cNvGrpSpPr/>
          <p:nvPr/>
        </p:nvGrpSpPr>
        <p:grpSpPr>
          <a:xfrm>
            <a:off x="549719" y="1210361"/>
            <a:ext cx="1570187" cy="3828930"/>
            <a:chOff x="778094" y="1871"/>
            <a:chExt cx="1570187" cy="3828930"/>
          </a:xfrm>
        </p:grpSpPr>
        <p:sp>
          <p:nvSpPr>
            <p:cNvPr id="598" name="Google Shape;598;p36"/>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6"/>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600" name="Google Shape;600;p36"/>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6"/>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02" name="Google Shape;602;p36"/>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6"/>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604" name="Google Shape;604;p36"/>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6"/>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06" name="Google Shape;606;p36"/>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6"/>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Training</a:t>
              </a:r>
              <a:endParaRPr sz="1800" b="0" i="0" u="none" strike="noStrike" cap="none">
                <a:solidFill>
                  <a:schemeClr val="dk1"/>
                </a:solidFill>
                <a:latin typeface="Arial"/>
                <a:ea typeface="Arial"/>
                <a:cs typeface="Arial"/>
                <a:sym typeface="Arial"/>
              </a:endParaRPr>
            </a:p>
          </p:txBody>
        </p:sp>
        <p:sp>
          <p:nvSpPr>
            <p:cNvPr id="608" name="Google Shape;608;p36"/>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6"/>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10" name="Google Shape;610;p36"/>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6"/>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graphicFrame>
        <p:nvGraphicFramePr>
          <p:cNvPr id="612" name="Google Shape;612;p36"/>
          <p:cNvGraphicFramePr/>
          <p:nvPr/>
        </p:nvGraphicFramePr>
        <p:xfrm>
          <a:off x="3408201" y="2406586"/>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Temp.</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endParaRPr sz="20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38</a:t>
                      </a:r>
                      <a:endParaRPr dirty="0"/>
                    </a:p>
                  </a:txBody>
                  <a:tcPr marL="91450" marR="91450" marT="45725" marB="45725"/>
                </a:tc>
                <a:extLst>
                  <a:ext uri="{0D108BD9-81ED-4DB2-BD59-A6C34878D82A}">
                    <a16:rowId xmlns:a16="http://schemas.microsoft.com/office/drawing/2014/main" val="10005"/>
                  </a:ext>
                </a:extLst>
              </a:tr>
            </a:tbl>
          </a:graphicData>
        </a:graphic>
      </p:graphicFrame>
      <p:sp>
        <p:nvSpPr>
          <p:cNvPr id="613" name="Google Shape;613;p36"/>
          <p:cNvSpPr/>
          <p:nvPr/>
        </p:nvSpPr>
        <p:spPr>
          <a:xfrm>
            <a:off x="2663300" y="2767335"/>
            <a:ext cx="6275607" cy="1363260"/>
          </a:xfrm>
          <a:prstGeom prst="roundRect">
            <a:avLst>
              <a:gd name="adj" fmla="val 16667"/>
            </a:avLst>
          </a:prstGeom>
          <a:solidFill>
            <a:schemeClr val="accent6">
              <a:alpha val="26666"/>
            </a:scheme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14" name="Google Shape;614;p36"/>
          <p:cNvSpPr txBox="1"/>
          <p:nvPr/>
        </p:nvSpPr>
        <p:spPr>
          <a:xfrm>
            <a:off x="2557702" y="3022676"/>
            <a:ext cx="12037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70% </a:t>
            </a:r>
            <a:endParaRPr/>
          </a:p>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Training</a:t>
            </a:r>
            <a:endParaRPr/>
          </a:p>
        </p:txBody>
      </p:sp>
      <p:sp>
        <p:nvSpPr>
          <p:cNvPr id="615" name="Google Shape;615;p36"/>
          <p:cNvSpPr txBox="1"/>
          <p:nvPr/>
        </p:nvSpPr>
        <p:spPr>
          <a:xfrm>
            <a:off x="2557702" y="1400586"/>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Use only training data to train the model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620" name="Google Shape;620;p37"/>
          <p:cNvPicPr preferRelativeResize="0"/>
          <p:nvPr/>
        </p:nvPicPr>
        <p:blipFill rotWithShape="1">
          <a:blip r:embed="rId3">
            <a:alphaModFix/>
          </a:blip>
          <a:srcRect/>
          <a:stretch/>
        </p:blipFill>
        <p:spPr>
          <a:xfrm>
            <a:off x="4339631" y="1688416"/>
            <a:ext cx="2929600" cy="3314420"/>
          </a:xfrm>
          <a:prstGeom prst="rect">
            <a:avLst/>
          </a:prstGeom>
          <a:noFill/>
          <a:ln>
            <a:noFill/>
          </a:ln>
        </p:spPr>
      </p:pic>
      <p:pic>
        <p:nvPicPr>
          <p:cNvPr id="621" name="Google Shape;621;p37"/>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622" name="Google Shape;622;p37"/>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Regression – Developing ML model</a:t>
            </a:r>
            <a:endParaRPr/>
          </a:p>
        </p:txBody>
      </p:sp>
      <p:sp>
        <p:nvSpPr>
          <p:cNvPr id="623" name="Google Shape;623;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31</a:t>
            </a:fld>
            <a:endParaRPr/>
          </a:p>
        </p:txBody>
      </p:sp>
      <p:grpSp>
        <p:nvGrpSpPr>
          <p:cNvPr id="624" name="Google Shape;624;p37"/>
          <p:cNvGrpSpPr/>
          <p:nvPr/>
        </p:nvGrpSpPr>
        <p:grpSpPr>
          <a:xfrm>
            <a:off x="549719" y="1210361"/>
            <a:ext cx="1570187" cy="3828930"/>
            <a:chOff x="778094" y="1871"/>
            <a:chExt cx="1570187" cy="3828930"/>
          </a:xfrm>
        </p:grpSpPr>
        <p:sp>
          <p:nvSpPr>
            <p:cNvPr id="625" name="Google Shape;625;p37"/>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627" name="Google Shape;627;p37"/>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29" name="Google Shape;629;p37"/>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631" name="Google Shape;631;p37"/>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33" name="Google Shape;633;p37"/>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Training</a:t>
              </a:r>
              <a:endParaRPr sz="1800" b="0" i="0" u="none" strike="noStrike" cap="none">
                <a:solidFill>
                  <a:schemeClr val="dk1"/>
                </a:solidFill>
                <a:latin typeface="Arial"/>
                <a:ea typeface="Arial"/>
                <a:cs typeface="Arial"/>
                <a:sym typeface="Arial"/>
              </a:endParaRPr>
            </a:p>
          </p:txBody>
        </p:sp>
        <p:sp>
          <p:nvSpPr>
            <p:cNvPr id="635" name="Google Shape;635;p37"/>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37" name="Google Shape;637;p37"/>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sp>
        <p:nvSpPr>
          <p:cNvPr id="639" name="Google Shape;639;p37"/>
          <p:cNvSpPr txBox="1"/>
          <p:nvPr/>
        </p:nvSpPr>
        <p:spPr>
          <a:xfrm>
            <a:off x="2488254" y="1280757"/>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Example of linear regression</a:t>
            </a:r>
            <a:endParaRPr/>
          </a:p>
        </p:txBody>
      </p:sp>
      <p:sp>
        <p:nvSpPr>
          <p:cNvPr id="640" name="Google Shape;640;p37"/>
          <p:cNvSpPr txBox="1"/>
          <p:nvPr/>
        </p:nvSpPr>
        <p:spPr>
          <a:xfrm>
            <a:off x="3900668" y="4576745"/>
            <a:ext cx="13426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0" i="0" u="none" strike="noStrike" cap="none">
                <a:solidFill>
                  <a:srgbClr val="000000"/>
                </a:solidFill>
                <a:latin typeface="Arial"/>
                <a:ea typeface="Arial"/>
                <a:cs typeface="Arial"/>
                <a:sym typeface="Arial"/>
              </a:rPr>
              <a:t>Feature 1</a:t>
            </a:r>
            <a:endParaRPr/>
          </a:p>
        </p:txBody>
      </p:sp>
      <p:sp>
        <p:nvSpPr>
          <p:cNvPr id="641" name="Google Shape;641;p37"/>
          <p:cNvSpPr txBox="1"/>
          <p:nvPr/>
        </p:nvSpPr>
        <p:spPr>
          <a:xfrm>
            <a:off x="6684960" y="4576745"/>
            <a:ext cx="13426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0" i="0" u="none" strike="noStrike" cap="none">
                <a:solidFill>
                  <a:srgbClr val="000000"/>
                </a:solidFill>
                <a:latin typeface="Arial"/>
                <a:ea typeface="Arial"/>
                <a:cs typeface="Arial"/>
                <a:sym typeface="Arial"/>
              </a:rPr>
              <a:t>Feature 2</a:t>
            </a:r>
            <a:endParaRPr/>
          </a:p>
        </p:txBody>
      </p:sp>
      <p:sp>
        <p:nvSpPr>
          <p:cNvPr id="642" name="Google Shape;642;p37"/>
          <p:cNvSpPr txBox="1"/>
          <p:nvPr/>
        </p:nvSpPr>
        <p:spPr>
          <a:xfrm>
            <a:off x="2947485" y="3124826"/>
            <a:ext cx="13426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0" i="0" u="none" strike="noStrike" cap="none">
                <a:solidFill>
                  <a:srgbClr val="000000"/>
                </a:solidFill>
                <a:latin typeface="Arial"/>
                <a:ea typeface="Arial"/>
                <a:cs typeface="Arial"/>
                <a:sym typeface="Arial"/>
              </a:rPr>
              <a:t>Temperature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38"/>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648" name="Google Shape;648;p38"/>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47138"/>
              <a:buNone/>
            </a:pPr>
            <a:r>
              <a:rPr lang="en-SG" b="1">
                <a:solidFill>
                  <a:srgbClr val="FFFFFF"/>
                </a:solidFill>
              </a:rPr>
              <a:t>ML Model – Regression Evaluation Metrics </a:t>
            </a:r>
            <a:endParaRPr/>
          </a:p>
        </p:txBody>
      </p:sp>
      <p:sp>
        <p:nvSpPr>
          <p:cNvPr id="649" name="Google Shape;649;p38"/>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https://en.wikipedia.org/wiki/Confusion_matrix</a:t>
            </a:r>
            <a:endParaRPr/>
          </a:p>
        </p:txBody>
      </p:sp>
      <p:grpSp>
        <p:nvGrpSpPr>
          <p:cNvPr id="650" name="Google Shape;650;p38"/>
          <p:cNvGrpSpPr/>
          <p:nvPr/>
        </p:nvGrpSpPr>
        <p:grpSpPr>
          <a:xfrm>
            <a:off x="632572" y="1210303"/>
            <a:ext cx="1562195" cy="3710478"/>
            <a:chOff x="860947" y="1813"/>
            <a:chExt cx="1562195" cy="3710478"/>
          </a:xfrm>
        </p:grpSpPr>
        <p:sp>
          <p:nvSpPr>
            <p:cNvPr id="651" name="Google Shape;651;p38"/>
            <p:cNvSpPr/>
            <p:nvPr/>
          </p:nvSpPr>
          <p:spPr>
            <a:xfrm>
              <a:off x="860947" y="1813"/>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8"/>
            <p:cNvSpPr txBox="1"/>
            <p:nvPr/>
          </p:nvSpPr>
          <p:spPr>
            <a:xfrm>
              <a:off x="880706" y="21572"/>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653" name="Google Shape;653;p38"/>
            <p:cNvSpPr/>
            <p:nvPr/>
          </p:nvSpPr>
          <p:spPr>
            <a:xfrm rot="5400000">
              <a:off x="1515551" y="693311"/>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8"/>
            <p:cNvSpPr txBox="1"/>
            <p:nvPr/>
          </p:nvSpPr>
          <p:spPr>
            <a:xfrm>
              <a:off x="1550970" y="718609"/>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55" name="Google Shape;655;p38"/>
            <p:cNvSpPr/>
            <p:nvPr/>
          </p:nvSpPr>
          <p:spPr>
            <a:xfrm>
              <a:off x="860947" y="1013762"/>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8"/>
            <p:cNvSpPr txBox="1"/>
            <p:nvPr/>
          </p:nvSpPr>
          <p:spPr>
            <a:xfrm>
              <a:off x="880706" y="1033521"/>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657" name="Google Shape;657;p38"/>
            <p:cNvSpPr/>
            <p:nvPr/>
          </p:nvSpPr>
          <p:spPr>
            <a:xfrm rot="5400000">
              <a:off x="1515551" y="1705260"/>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8"/>
            <p:cNvSpPr txBox="1"/>
            <p:nvPr/>
          </p:nvSpPr>
          <p:spPr>
            <a:xfrm>
              <a:off x="1550970" y="1730558"/>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59" name="Google Shape;659;p38"/>
            <p:cNvSpPr/>
            <p:nvPr/>
          </p:nvSpPr>
          <p:spPr>
            <a:xfrm>
              <a:off x="860947" y="2025711"/>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8"/>
            <p:cNvSpPr txBox="1"/>
            <p:nvPr/>
          </p:nvSpPr>
          <p:spPr>
            <a:xfrm>
              <a:off x="880706" y="2045470"/>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661" name="Google Shape;661;p38"/>
            <p:cNvSpPr/>
            <p:nvPr/>
          </p:nvSpPr>
          <p:spPr>
            <a:xfrm rot="5400000">
              <a:off x="1515551" y="2717209"/>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8"/>
            <p:cNvSpPr txBox="1"/>
            <p:nvPr/>
          </p:nvSpPr>
          <p:spPr>
            <a:xfrm>
              <a:off x="1550970" y="2742507"/>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63" name="Google Shape;663;p38"/>
            <p:cNvSpPr/>
            <p:nvPr/>
          </p:nvSpPr>
          <p:spPr>
            <a:xfrm>
              <a:off x="860947" y="3037659"/>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8"/>
            <p:cNvSpPr txBox="1"/>
            <p:nvPr/>
          </p:nvSpPr>
          <p:spPr>
            <a:xfrm>
              <a:off x="880706" y="3057418"/>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Evaluation </a:t>
              </a:r>
              <a:endParaRPr/>
            </a:p>
          </p:txBody>
        </p:sp>
      </p:grpSp>
      <p:graphicFrame>
        <p:nvGraphicFramePr>
          <p:cNvPr id="665" name="Google Shape;665;p38"/>
          <p:cNvGraphicFramePr/>
          <p:nvPr>
            <p:extLst>
              <p:ext uri="{D42A27DB-BD31-4B8C-83A1-F6EECF244321}">
                <p14:modId xmlns:p14="http://schemas.microsoft.com/office/powerpoint/2010/main" val="1964035129"/>
              </p:ext>
            </p:extLst>
          </p:nvPr>
        </p:nvGraphicFramePr>
        <p:xfrm>
          <a:off x="3408201" y="2141341"/>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34</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31</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26</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35</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38</a:t>
                      </a:r>
                      <a:endParaRPr dirty="0"/>
                    </a:p>
                  </a:txBody>
                  <a:tcPr marL="91450" marR="91450" marT="45725" marB="45725"/>
                </a:tc>
                <a:extLst>
                  <a:ext uri="{0D108BD9-81ED-4DB2-BD59-A6C34878D82A}">
                    <a16:rowId xmlns:a16="http://schemas.microsoft.com/office/drawing/2014/main" val="10005"/>
                  </a:ext>
                </a:extLst>
              </a:tr>
            </a:tbl>
          </a:graphicData>
        </a:graphic>
      </p:graphicFrame>
      <p:sp>
        <p:nvSpPr>
          <p:cNvPr id="666" name="Google Shape;666;p38"/>
          <p:cNvSpPr txBox="1">
            <a:spLocks noGrp="1"/>
          </p:cNvSpPr>
          <p:nvPr>
            <p:ph type="sldNum" idx="12"/>
          </p:nvPr>
        </p:nvSpPr>
        <p:spPr>
          <a:xfrm>
            <a:off x="6457950" y="4502018"/>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32</a:t>
            </a:fld>
            <a:endParaRPr/>
          </a:p>
        </p:txBody>
      </p:sp>
      <p:sp>
        <p:nvSpPr>
          <p:cNvPr id="667" name="Google Shape;667;p38"/>
          <p:cNvSpPr/>
          <p:nvPr/>
        </p:nvSpPr>
        <p:spPr>
          <a:xfrm>
            <a:off x="2686051" y="3912664"/>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668" name="Google Shape;668;p38"/>
          <p:cNvSpPr txBox="1"/>
          <p:nvPr/>
        </p:nvSpPr>
        <p:spPr>
          <a:xfrm>
            <a:off x="2663301" y="395028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30% </a:t>
            </a:r>
            <a:endParaRPr/>
          </a:p>
          <a:p>
            <a:pPr marL="0" marR="0" lvl="0" indent="0" algn="l" rtl="0">
              <a:lnSpc>
                <a:spcPct val="100000"/>
              </a:lnSpc>
              <a:spcBef>
                <a:spcPts val="0"/>
              </a:spcBef>
              <a:spcAft>
                <a:spcPts val="0"/>
              </a:spcAft>
              <a:buNone/>
            </a:pPr>
            <a:r>
              <a:rPr lang="en-SG" sz="1600" b="0" i="0" u="none" strike="noStrike" cap="none">
                <a:solidFill>
                  <a:srgbClr val="000000"/>
                </a:solidFill>
                <a:latin typeface="Arial"/>
                <a:ea typeface="Arial"/>
                <a:cs typeface="Arial"/>
                <a:sym typeface="Arial"/>
              </a:rPr>
              <a:t>Test</a:t>
            </a:r>
            <a:endParaRPr/>
          </a:p>
        </p:txBody>
      </p:sp>
      <p:sp>
        <p:nvSpPr>
          <p:cNvPr id="669" name="Google Shape;669;p38"/>
          <p:cNvSpPr txBox="1"/>
          <p:nvPr/>
        </p:nvSpPr>
        <p:spPr>
          <a:xfrm>
            <a:off x="2557702" y="1400586"/>
            <a:ext cx="483852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Use only testing data to evaluate the model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Google Shape;674;p39"/>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675" name="Google Shape;675;p39"/>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47138"/>
              <a:buNone/>
            </a:pPr>
            <a:r>
              <a:rPr lang="en-SG" b="1">
                <a:solidFill>
                  <a:srgbClr val="FFFFFF"/>
                </a:solidFill>
              </a:rPr>
              <a:t>ML Model – Regression Evaluation Metrics </a:t>
            </a:r>
            <a:endParaRPr/>
          </a:p>
        </p:txBody>
      </p:sp>
      <p:grpSp>
        <p:nvGrpSpPr>
          <p:cNvPr id="676" name="Google Shape;676;p39"/>
          <p:cNvGrpSpPr/>
          <p:nvPr/>
        </p:nvGrpSpPr>
        <p:grpSpPr>
          <a:xfrm>
            <a:off x="632572" y="1210303"/>
            <a:ext cx="1562195" cy="3710478"/>
            <a:chOff x="860947" y="1813"/>
            <a:chExt cx="1562195" cy="3710478"/>
          </a:xfrm>
        </p:grpSpPr>
        <p:sp>
          <p:nvSpPr>
            <p:cNvPr id="677" name="Google Shape;677;p39"/>
            <p:cNvSpPr/>
            <p:nvPr/>
          </p:nvSpPr>
          <p:spPr>
            <a:xfrm>
              <a:off x="860947" y="1813"/>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txBox="1"/>
            <p:nvPr/>
          </p:nvSpPr>
          <p:spPr>
            <a:xfrm>
              <a:off x="880706" y="21572"/>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679" name="Google Shape;679;p39"/>
            <p:cNvSpPr/>
            <p:nvPr/>
          </p:nvSpPr>
          <p:spPr>
            <a:xfrm rot="5400000">
              <a:off x="1515551" y="693311"/>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txBox="1"/>
            <p:nvPr/>
          </p:nvSpPr>
          <p:spPr>
            <a:xfrm>
              <a:off x="1550970" y="718609"/>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81" name="Google Shape;681;p39"/>
            <p:cNvSpPr/>
            <p:nvPr/>
          </p:nvSpPr>
          <p:spPr>
            <a:xfrm>
              <a:off x="860947" y="1013762"/>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txBox="1"/>
            <p:nvPr/>
          </p:nvSpPr>
          <p:spPr>
            <a:xfrm>
              <a:off x="880706" y="1033521"/>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683" name="Google Shape;683;p39"/>
            <p:cNvSpPr/>
            <p:nvPr/>
          </p:nvSpPr>
          <p:spPr>
            <a:xfrm rot="5400000">
              <a:off x="1515551" y="1705260"/>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txBox="1"/>
            <p:nvPr/>
          </p:nvSpPr>
          <p:spPr>
            <a:xfrm>
              <a:off x="1550970" y="1730558"/>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85" name="Google Shape;685;p39"/>
            <p:cNvSpPr/>
            <p:nvPr/>
          </p:nvSpPr>
          <p:spPr>
            <a:xfrm>
              <a:off x="860947" y="2025711"/>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txBox="1"/>
            <p:nvPr/>
          </p:nvSpPr>
          <p:spPr>
            <a:xfrm>
              <a:off x="880706" y="2045470"/>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687" name="Google Shape;687;p39"/>
            <p:cNvSpPr/>
            <p:nvPr/>
          </p:nvSpPr>
          <p:spPr>
            <a:xfrm rot="5400000">
              <a:off x="1515551" y="2717209"/>
              <a:ext cx="252987" cy="303584"/>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txBox="1"/>
            <p:nvPr/>
          </p:nvSpPr>
          <p:spPr>
            <a:xfrm>
              <a:off x="1550970" y="2742507"/>
              <a:ext cx="182150" cy="17709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689" name="Google Shape;689;p39"/>
            <p:cNvSpPr/>
            <p:nvPr/>
          </p:nvSpPr>
          <p:spPr>
            <a:xfrm>
              <a:off x="860947" y="3037659"/>
              <a:ext cx="1562195" cy="674632"/>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txBox="1"/>
            <p:nvPr/>
          </p:nvSpPr>
          <p:spPr>
            <a:xfrm>
              <a:off x="880706" y="3057418"/>
              <a:ext cx="1522677" cy="635114"/>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 Evaluation </a:t>
              </a:r>
              <a:endParaRPr/>
            </a:p>
          </p:txBody>
        </p:sp>
      </p:grpSp>
      <p:sp>
        <p:nvSpPr>
          <p:cNvPr id="692" name="Google Shape;692;p39"/>
          <p:cNvSpPr txBox="1">
            <a:spLocks noGrp="1"/>
          </p:cNvSpPr>
          <p:nvPr>
            <p:ph type="sldNum" idx="12"/>
          </p:nvPr>
        </p:nvSpPr>
        <p:spPr>
          <a:xfrm>
            <a:off x="6457950" y="4502018"/>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33</a:t>
            </a:fld>
            <a:endParaRPr/>
          </a:p>
        </p:txBody>
      </p:sp>
      <p:sp>
        <p:nvSpPr>
          <p:cNvPr id="694" name="Google Shape;694;p39"/>
          <p:cNvSpPr txBox="1"/>
          <p:nvPr/>
        </p:nvSpPr>
        <p:spPr>
          <a:xfrm>
            <a:off x="2663301" y="3950286"/>
            <a:ext cx="120376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600" b="0" i="0" u="none" strike="noStrike" cap="none" dirty="0">
                <a:solidFill>
                  <a:srgbClr val="000000"/>
                </a:solidFill>
                <a:latin typeface="Arial"/>
                <a:ea typeface="Arial"/>
                <a:cs typeface="Arial"/>
                <a:sym typeface="Arial"/>
              </a:rPr>
              <a:t>30% </a:t>
            </a:r>
            <a:endParaRPr dirty="0"/>
          </a:p>
          <a:p>
            <a:pPr marL="0" marR="0" lvl="0" indent="0" algn="l" rtl="0">
              <a:lnSpc>
                <a:spcPct val="100000"/>
              </a:lnSpc>
              <a:spcBef>
                <a:spcPts val="0"/>
              </a:spcBef>
              <a:spcAft>
                <a:spcPts val="0"/>
              </a:spcAft>
              <a:buNone/>
            </a:pPr>
            <a:r>
              <a:rPr lang="en-SG" sz="1600" b="0" i="0" u="none" strike="noStrike" cap="none" dirty="0">
                <a:solidFill>
                  <a:srgbClr val="000000"/>
                </a:solidFill>
                <a:latin typeface="Arial"/>
                <a:ea typeface="Arial"/>
                <a:cs typeface="Arial"/>
                <a:sym typeface="Arial"/>
              </a:rPr>
              <a:t>Test</a:t>
            </a:r>
            <a:endParaRPr dirty="0"/>
          </a:p>
        </p:txBody>
      </p:sp>
      <p:sp>
        <p:nvSpPr>
          <p:cNvPr id="695" name="Google Shape;695;p39"/>
          <p:cNvSpPr txBox="1"/>
          <p:nvPr/>
        </p:nvSpPr>
        <p:spPr>
          <a:xfrm>
            <a:off x="2663300" y="1306635"/>
            <a:ext cx="595764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2000" b="0" i="0" u="none" strike="noStrike" cap="none" dirty="0">
                <a:solidFill>
                  <a:srgbClr val="000000"/>
                </a:solidFill>
                <a:latin typeface="Arial"/>
                <a:ea typeface="Arial"/>
                <a:cs typeface="Arial"/>
                <a:sym typeface="Arial"/>
              </a:rPr>
              <a:t>A perfect model should predict all testing data correctly</a:t>
            </a:r>
            <a:r>
              <a:rPr lang="en-SG" sz="2000" b="0" i="0" u="none" strike="noStrike" cap="none" dirty="0">
                <a:solidFill>
                  <a:srgbClr val="000000"/>
                </a:solidFill>
                <a:latin typeface="Arial"/>
                <a:ea typeface="Arial"/>
                <a:cs typeface="Arial"/>
                <a:sym typeface="Wingdings" panose="05000000000000000000" pitchFamily="2" charset="2"/>
              </a:rPr>
              <a:t></a:t>
            </a:r>
            <a:r>
              <a:rPr lang="en-SG" sz="2000" b="0" i="0" u="none" strike="noStrike" cap="none" dirty="0">
                <a:solidFill>
                  <a:srgbClr val="000000"/>
                </a:solidFill>
                <a:latin typeface="Arial"/>
                <a:ea typeface="Arial"/>
                <a:cs typeface="Arial"/>
                <a:sym typeface="Arial"/>
              </a:rPr>
              <a:t> </a:t>
            </a:r>
            <a:r>
              <a:rPr lang="en-SG" sz="2000" b="1" i="0" u="none" strike="noStrike" cap="none" dirty="0">
                <a:solidFill>
                  <a:srgbClr val="FF0000"/>
                </a:solidFill>
                <a:latin typeface="Arial"/>
                <a:ea typeface="Arial"/>
                <a:cs typeface="Arial"/>
                <a:sym typeface="Arial"/>
              </a:rPr>
              <a:t>Mean Square Error </a:t>
            </a:r>
            <a:r>
              <a:rPr lang="en-SG" sz="2000" b="0" i="0" u="none" strike="noStrike" cap="none" dirty="0">
                <a:solidFill>
                  <a:srgbClr val="000000"/>
                </a:solidFill>
                <a:latin typeface="Arial"/>
                <a:ea typeface="Arial"/>
                <a:cs typeface="Arial"/>
                <a:sym typeface="Arial"/>
              </a:rPr>
              <a:t>= 0 </a:t>
            </a:r>
            <a:endParaRPr dirty="0"/>
          </a:p>
        </p:txBody>
      </p:sp>
      <p:graphicFrame>
        <p:nvGraphicFramePr>
          <p:cNvPr id="2" name="Google Shape;665;p38">
            <a:extLst>
              <a:ext uri="{FF2B5EF4-FFF2-40B4-BE49-F238E27FC236}">
                <a16:creationId xmlns:a16="http://schemas.microsoft.com/office/drawing/2014/main" id="{BFF0A71C-364E-2E1A-FD46-B61624845408}"/>
              </a:ext>
            </a:extLst>
          </p:cNvPr>
          <p:cNvGraphicFramePr/>
          <p:nvPr>
            <p:extLst>
              <p:ext uri="{D42A27DB-BD31-4B8C-83A1-F6EECF244321}">
                <p14:modId xmlns:p14="http://schemas.microsoft.com/office/powerpoint/2010/main" val="285420596"/>
              </p:ext>
            </p:extLst>
          </p:nvPr>
        </p:nvGraphicFramePr>
        <p:xfrm>
          <a:off x="3408201" y="2141341"/>
          <a:ext cx="5530675" cy="2377500"/>
        </p:xfrm>
        <a:graphic>
          <a:graphicData uri="http://schemas.openxmlformats.org/drawingml/2006/table">
            <a:tbl>
              <a:tblPr firstRow="1" bandRow="1">
                <a:noFill/>
                <a:tableStyleId>{A344D90C-8F74-430C-BFA4-D952741C2442}</a:tableStyleId>
              </a:tblPr>
              <a:tblGrid>
                <a:gridCol w="842950">
                  <a:extLst>
                    <a:ext uri="{9D8B030D-6E8A-4147-A177-3AD203B41FA5}">
                      <a16:colId xmlns:a16="http://schemas.microsoft.com/office/drawing/2014/main" val="20000"/>
                    </a:ext>
                  </a:extLst>
                </a:gridCol>
                <a:gridCol w="1184225">
                  <a:extLst>
                    <a:ext uri="{9D8B030D-6E8A-4147-A177-3AD203B41FA5}">
                      <a16:colId xmlns:a16="http://schemas.microsoft.com/office/drawing/2014/main" val="20001"/>
                    </a:ext>
                  </a:extLst>
                </a:gridCol>
                <a:gridCol w="1134175">
                  <a:extLst>
                    <a:ext uri="{9D8B030D-6E8A-4147-A177-3AD203B41FA5}">
                      <a16:colId xmlns:a16="http://schemas.microsoft.com/office/drawing/2014/main" val="20002"/>
                    </a:ext>
                  </a:extLst>
                </a:gridCol>
                <a:gridCol w="1267825">
                  <a:extLst>
                    <a:ext uri="{9D8B030D-6E8A-4147-A177-3AD203B41FA5}">
                      <a16:colId xmlns:a16="http://schemas.microsoft.com/office/drawing/2014/main" val="20003"/>
                    </a:ext>
                  </a:extLst>
                </a:gridCol>
                <a:gridCol w="1101500">
                  <a:extLst>
                    <a:ext uri="{9D8B030D-6E8A-4147-A177-3AD203B41FA5}">
                      <a16:colId xmlns:a16="http://schemas.microsoft.com/office/drawing/2014/main" val="20004"/>
                    </a:ext>
                  </a:extLst>
                </a:gridCol>
              </a:tblGrid>
              <a:tr h="211750">
                <a:tc>
                  <a:txBody>
                    <a:bodyPr/>
                    <a:lstStyle/>
                    <a:p>
                      <a:pPr marL="0" marR="0" lvl="0" indent="0" algn="l" rtl="0">
                        <a:lnSpc>
                          <a:spcPct val="100000"/>
                        </a:lnSpc>
                        <a:spcBef>
                          <a:spcPts val="0"/>
                        </a:spcBef>
                        <a:spcAft>
                          <a:spcPts val="0"/>
                        </a:spcAft>
                        <a:buNone/>
                      </a:pPr>
                      <a:r>
                        <a:rPr lang="en-SG" sz="2000" u="none" strike="noStrike" cap="none"/>
                        <a:t>Data</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Feature2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Prediction</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Label</a:t>
                      </a:r>
                      <a:endParaRPr/>
                    </a:p>
                  </a:txBody>
                  <a:tcPr marL="91450" marR="91450" marT="45725" marB="45725"/>
                </a:tc>
                <a:extLst>
                  <a:ext uri="{0D108BD9-81ED-4DB2-BD59-A6C34878D82A}">
                    <a16:rowId xmlns:a16="http://schemas.microsoft.com/office/drawing/2014/main" val="10000"/>
                  </a:ext>
                </a:extLst>
              </a:tr>
              <a:tr h="211750">
                <a:tc>
                  <a:txBody>
                    <a:bodyPr/>
                    <a:lstStyle/>
                    <a:p>
                      <a:pPr marL="0" marR="0" lvl="0" indent="0" algn="l" rtl="0">
                        <a:lnSpc>
                          <a:spcPct val="100000"/>
                        </a:lnSpc>
                        <a:spcBef>
                          <a:spcPts val="0"/>
                        </a:spcBef>
                        <a:spcAft>
                          <a:spcPts val="0"/>
                        </a:spcAft>
                        <a:buNone/>
                      </a:pPr>
                      <a:r>
                        <a:rPr lang="en-SG" sz="2000" u="none" strike="noStrike" cap="none"/>
                        <a:t>Data1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34</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32</a:t>
                      </a:r>
                      <a:endParaRPr/>
                    </a:p>
                  </a:txBody>
                  <a:tcPr marL="91450" marR="91450" marT="45725" marB="45725"/>
                </a:tc>
                <a:extLst>
                  <a:ext uri="{0D108BD9-81ED-4DB2-BD59-A6C34878D82A}">
                    <a16:rowId xmlns:a16="http://schemas.microsoft.com/office/drawing/2014/main" val="10001"/>
                  </a:ext>
                </a:extLst>
              </a:tr>
              <a:tr h="211750">
                <a:tc>
                  <a:txBody>
                    <a:bodyPr/>
                    <a:lstStyle/>
                    <a:p>
                      <a:pPr marL="0" marR="0" lvl="0" indent="0" algn="l" rtl="0">
                        <a:lnSpc>
                          <a:spcPct val="100000"/>
                        </a:lnSpc>
                        <a:spcBef>
                          <a:spcPts val="0"/>
                        </a:spcBef>
                        <a:spcAft>
                          <a:spcPts val="0"/>
                        </a:spcAft>
                        <a:buNone/>
                      </a:pPr>
                      <a:r>
                        <a:rPr lang="en-SG" sz="2000" u="none" strike="noStrike" cap="none"/>
                        <a:t>Data2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51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31</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29</a:t>
                      </a:r>
                      <a:endParaRPr/>
                    </a:p>
                  </a:txBody>
                  <a:tcPr marL="91450" marR="91450" marT="45725" marB="45725"/>
                </a:tc>
                <a:extLst>
                  <a:ext uri="{0D108BD9-81ED-4DB2-BD59-A6C34878D82A}">
                    <a16:rowId xmlns:a16="http://schemas.microsoft.com/office/drawing/2014/main" val="10002"/>
                  </a:ext>
                </a:extLst>
              </a:tr>
              <a:tr h="211750">
                <a:tc>
                  <a:txBody>
                    <a:bodyPr/>
                    <a:lstStyle/>
                    <a:p>
                      <a:pPr marL="0" marR="0" lvl="0" indent="0" algn="l" rtl="0">
                        <a:lnSpc>
                          <a:spcPct val="100000"/>
                        </a:lnSpc>
                        <a:spcBef>
                          <a:spcPts val="0"/>
                        </a:spcBef>
                        <a:spcAft>
                          <a:spcPts val="0"/>
                        </a:spcAft>
                        <a:buNone/>
                      </a:pPr>
                      <a:r>
                        <a:rPr lang="en-SG" sz="2000" u="none" strike="noStrike" cap="none"/>
                        <a:t>Data3</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12</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26</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24</a:t>
                      </a:r>
                      <a:endParaRPr/>
                    </a:p>
                  </a:txBody>
                  <a:tcPr marL="91450" marR="91450" marT="45725" marB="45725"/>
                </a:tc>
                <a:extLst>
                  <a:ext uri="{0D108BD9-81ED-4DB2-BD59-A6C34878D82A}">
                    <a16:rowId xmlns:a16="http://schemas.microsoft.com/office/drawing/2014/main" val="10003"/>
                  </a:ext>
                </a:extLst>
              </a:tr>
              <a:tr h="211750">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a:t>
                      </a:r>
                      <a:endParaRPr/>
                    </a:p>
                  </a:txBody>
                  <a:tcPr marL="91450" marR="91450" marT="45725" marB="45725"/>
                </a:tc>
                <a:extLst>
                  <a:ext uri="{0D108BD9-81ED-4DB2-BD59-A6C34878D82A}">
                    <a16:rowId xmlns:a16="http://schemas.microsoft.com/office/drawing/2014/main" val="10004"/>
                  </a:ext>
                </a:extLst>
              </a:tr>
              <a:tr h="254000">
                <a:tc>
                  <a:txBody>
                    <a:bodyPr/>
                    <a:lstStyle/>
                    <a:p>
                      <a:pPr marL="0" marR="0" lvl="0" indent="0" algn="l" rtl="0">
                        <a:lnSpc>
                          <a:spcPct val="100000"/>
                        </a:lnSpc>
                        <a:spcBef>
                          <a:spcPts val="0"/>
                        </a:spcBef>
                        <a:spcAft>
                          <a:spcPts val="0"/>
                        </a:spcAft>
                        <a:buNone/>
                      </a:pPr>
                      <a:r>
                        <a:rPr lang="en-SG" sz="2000" u="none" strike="noStrike" cap="none"/>
                        <a:t>DataN </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15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a:t>65</a:t>
                      </a:r>
                      <a:endParaRPr/>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35</a:t>
                      </a:r>
                      <a:endParaRPr dirty="0"/>
                    </a:p>
                  </a:txBody>
                  <a:tcPr marL="91450" marR="91450" marT="45725" marB="45725"/>
                </a:tc>
                <a:tc>
                  <a:txBody>
                    <a:bodyPr/>
                    <a:lstStyle/>
                    <a:p>
                      <a:pPr marL="0" marR="0" lvl="0" indent="0" algn="l" rtl="0">
                        <a:lnSpc>
                          <a:spcPct val="100000"/>
                        </a:lnSpc>
                        <a:spcBef>
                          <a:spcPts val="0"/>
                        </a:spcBef>
                        <a:spcAft>
                          <a:spcPts val="0"/>
                        </a:spcAft>
                        <a:buNone/>
                      </a:pPr>
                      <a:r>
                        <a:rPr lang="en-SG" sz="2000" u="none" strike="noStrike" cap="none" dirty="0"/>
                        <a:t>38</a:t>
                      </a:r>
                      <a:endParaRPr dirty="0"/>
                    </a:p>
                  </a:txBody>
                  <a:tcPr marL="91450" marR="91450" marT="45725" marB="45725"/>
                </a:tc>
                <a:extLst>
                  <a:ext uri="{0D108BD9-81ED-4DB2-BD59-A6C34878D82A}">
                    <a16:rowId xmlns:a16="http://schemas.microsoft.com/office/drawing/2014/main" val="10005"/>
                  </a:ext>
                </a:extLst>
              </a:tr>
            </a:tbl>
          </a:graphicData>
        </a:graphic>
      </p:graphicFrame>
      <p:sp>
        <p:nvSpPr>
          <p:cNvPr id="693" name="Google Shape;693;p39"/>
          <p:cNvSpPr/>
          <p:nvPr/>
        </p:nvSpPr>
        <p:spPr>
          <a:xfrm>
            <a:off x="2663300" y="3871129"/>
            <a:ext cx="6275607" cy="670801"/>
          </a:xfrm>
          <a:prstGeom prst="roundRect">
            <a:avLst>
              <a:gd name="adj" fmla="val 16667"/>
            </a:avLst>
          </a:prstGeom>
          <a:solidFill>
            <a:srgbClr val="FBEF59">
              <a:alpha val="26666"/>
            </a:srgbClr>
          </a:solidFill>
          <a:ln w="9525" cap="flat" cmpd="sng">
            <a:solidFill>
              <a:srgbClr val="7B99BE"/>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pic>
        <p:nvPicPr>
          <p:cNvPr id="700" name="Google Shape;700;p40"/>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701" name="Google Shape;701;p40"/>
          <p:cNvSpPr txBox="1">
            <a:spLocks noGrp="1"/>
          </p:cNvSpPr>
          <p:nvPr>
            <p:ph type="title"/>
          </p:nvPr>
        </p:nvSpPr>
        <p:spPr>
          <a:xfrm>
            <a:off x="628650" y="220904"/>
            <a:ext cx="7982915"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Regression Evaluation Metrics </a:t>
            </a:r>
            <a:endParaRPr/>
          </a:p>
        </p:txBody>
      </p:sp>
      <p:sp>
        <p:nvSpPr>
          <p:cNvPr id="702" name="Google Shape;702;p40"/>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https://medium.com/@parag.jain164/performance-matrix-for-regression-model-c9ba0d2cae33</a:t>
            </a:r>
            <a:endParaRPr/>
          </a:p>
        </p:txBody>
      </p:sp>
      <p:grpSp>
        <p:nvGrpSpPr>
          <p:cNvPr id="703" name="Google Shape;703;p40"/>
          <p:cNvGrpSpPr/>
          <p:nvPr/>
        </p:nvGrpSpPr>
        <p:grpSpPr>
          <a:xfrm>
            <a:off x="605825" y="1210227"/>
            <a:ext cx="1457975" cy="3555297"/>
            <a:chOff x="834200" y="1737"/>
            <a:chExt cx="1457975" cy="3555297"/>
          </a:xfrm>
        </p:grpSpPr>
        <p:sp>
          <p:nvSpPr>
            <p:cNvPr id="704" name="Google Shape;704;p40"/>
            <p:cNvSpPr/>
            <p:nvPr/>
          </p:nvSpPr>
          <p:spPr>
            <a:xfrm>
              <a:off x="834200" y="173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0"/>
            <p:cNvSpPr txBox="1"/>
            <p:nvPr/>
          </p:nvSpPr>
          <p:spPr>
            <a:xfrm>
              <a:off x="853133" y="2067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Preparation </a:t>
              </a:r>
              <a:endParaRPr/>
            </a:p>
          </p:txBody>
        </p:sp>
        <p:sp>
          <p:nvSpPr>
            <p:cNvPr id="706" name="Google Shape;706;p40"/>
            <p:cNvSpPr/>
            <p:nvPr/>
          </p:nvSpPr>
          <p:spPr>
            <a:xfrm rot="5400000">
              <a:off x="1441985" y="664315"/>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txBox="1"/>
            <p:nvPr/>
          </p:nvSpPr>
          <p:spPr>
            <a:xfrm>
              <a:off x="1475922" y="688555"/>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08" name="Google Shape;708;p40"/>
            <p:cNvSpPr/>
            <p:nvPr/>
          </p:nvSpPr>
          <p:spPr>
            <a:xfrm>
              <a:off x="834200" y="971364"/>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0"/>
            <p:cNvSpPr txBox="1"/>
            <p:nvPr/>
          </p:nvSpPr>
          <p:spPr>
            <a:xfrm>
              <a:off x="853133" y="990297"/>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Splitting (Train/Test)</a:t>
              </a:r>
              <a:endParaRPr/>
            </a:p>
          </p:txBody>
        </p:sp>
        <p:sp>
          <p:nvSpPr>
            <p:cNvPr id="710" name="Google Shape;710;p40"/>
            <p:cNvSpPr/>
            <p:nvPr/>
          </p:nvSpPr>
          <p:spPr>
            <a:xfrm rot="5400000">
              <a:off x="1441985" y="1633942"/>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txBox="1"/>
            <p:nvPr/>
          </p:nvSpPr>
          <p:spPr>
            <a:xfrm>
              <a:off x="1475922" y="1658182"/>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12" name="Google Shape;712;p40"/>
            <p:cNvSpPr/>
            <p:nvPr/>
          </p:nvSpPr>
          <p:spPr>
            <a:xfrm>
              <a:off x="834200" y="1940990"/>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0"/>
            <p:cNvSpPr txBox="1"/>
            <p:nvPr/>
          </p:nvSpPr>
          <p:spPr>
            <a:xfrm>
              <a:off x="853133" y="1959923"/>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Model Training</a:t>
              </a:r>
              <a:endParaRPr/>
            </a:p>
          </p:txBody>
        </p:sp>
        <p:sp>
          <p:nvSpPr>
            <p:cNvPr id="714" name="Google Shape;714;p40"/>
            <p:cNvSpPr/>
            <p:nvPr/>
          </p:nvSpPr>
          <p:spPr>
            <a:xfrm rot="5400000">
              <a:off x="1441985" y="2603569"/>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txBox="1"/>
            <p:nvPr/>
          </p:nvSpPr>
          <p:spPr>
            <a:xfrm>
              <a:off x="1475922" y="2627809"/>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16" name="Google Shape;716;p40"/>
            <p:cNvSpPr/>
            <p:nvPr/>
          </p:nvSpPr>
          <p:spPr>
            <a:xfrm>
              <a:off x="834200" y="291061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txBox="1"/>
            <p:nvPr/>
          </p:nvSpPr>
          <p:spPr>
            <a:xfrm>
              <a:off x="853133" y="292955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dk1"/>
                  </a:solidFill>
                  <a:latin typeface="Arial"/>
                  <a:ea typeface="Arial"/>
                  <a:cs typeface="Arial"/>
                  <a:sym typeface="Arial"/>
                </a:rPr>
                <a:t>Model Evaluation </a:t>
              </a:r>
              <a:endParaRPr/>
            </a:p>
          </p:txBody>
        </p:sp>
      </p:grpSp>
      <p:pic>
        <p:nvPicPr>
          <p:cNvPr id="718" name="Google Shape;718;p40"/>
          <p:cNvPicPr preferRelativeResize="0"/>
          <p:nvPr/>
        </p:nvPicPr>
        <p:blipFill rotWithShape="1">
          <a:blip r:embed="rId4">
            <a:alphaModFix/>
          </a:blip>
          <a:srcRect b="31759"/>
          <a:stretch/>
        </p:blipFill>
        <p:spPr>
          <a:xfrm>
            <a:off x="2541900" y="1308585"/>
            <a:ext cx="3858899" cy="172398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41" descr="Machine learning: Evaluation metrics | ML Cheat Sheet"/>
          <p:cNvPicPr preferRelativeResize="0"/>
          <p:nvPr/>
        </p:nvPicPr>
        <p:blipFill rotWithShape="1">
          <a:blip r:embed="rId3">
            <a:alphaModFix/>
          </a:blip>
          <a:srcRect/>
          <a:stretch/>
        </p:blipFill>
        <p:spPr>
          <a:xfrm>
            <a:off x="1890415" y="1203384"/>
            <a:ext cx="3965074" cy="1784492"/>
          </a:xfrm>
          <a:prstGeom prst="rect">
            <a:avLst/>
          </a:prstGeom>
          <a:noFill/>
          <a:ln>
            <a:noFill/>
          </a:ln>
        </p:spPr>
      </p:pic>
      <p:pic>
        <p:nvPicPr>
          <p:cNvPr id="724" name="Google Shape;724;p41"/>
          <p:cNvPicPr preferRelativeResize="0"/>
          <p:nvPr/>
        </p:nvPicPr>
        <p:blipFill rotWithShape="1">
          <a:blip r:embed="rId4">
            <a:alphaModFix/>
          </a:blip>
          <a:srcRect/>
          <a:stretch/>
        </p:blipFill>
        <p:spPr>
          <a:xfrm>
            <a:off x="5279269" y="2408101"/>
            <a:ext cx="3557932" cy="2735399"/>
          </a:xfrm>
          <a:prstGeom prst="rect">
            <a:avLst/>
          </a:prstGeom>
          <a:noFill/>
          <a:ln>
            <a:noFill/>
          </a:ln>
        </p:spPr>
      </p:pic>
      <p:pic>
        <p:nvPicPr>
          <p:cNvPr id="725" name="Google Shape;725;p41"/>
          <p:cNvPicPr preferRelativeResize="0"/>
          <p:nvPr/>
        </p:nvPicPr>
        <p:blipFill rotWithShape="1">
          <a:blip r:embed="rId5">
            <a:alphaModFix/>
          </a:blip>
          <a:srcRect/>
          <a:stretch/>
        </p:blipFill>
        <p:spPr>
          <a:xfrm>
            <a:off x="0" y="-23149"/>
            <a:ext cx="9144000" cy="1208489"/>
          </a:xfrm>
          <a:prstGeom prst="rect">
            <a:avLst/>
          </a:prstGeom>
          <a:noFill/>
          <a:ln>
            <a:noFill/>
          </a:ln>
        </p:spPr>
      </p:pic>
      <p:sp>
        <p:nvSpPr>
          <p:cNvPr id="726" name="Google Shape;726;p41"/>
          <p:cNvSpPr txBox="1">
            <a:spLocks noGrp="1"/>
          </p:cNvSpPr>
          <p:nvPr>
            <p:ph type="title"/>
          </p:nvPr>
        </p:nvSpPr>
        <p:spPr>
          <a:xfrm>
            <a:off x="628650" y="220904"/>
            <a:ext cx="7982915"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Regression Evaluation Metrics </a:t>
            </a:r>
            <a:endParaRPr/>
          </a:p>
        </p:txBody>
      </p:sp>
      <p:sp>
        <p:nvSpPr>
          <p:cNvPr id="727" name="Google Shape;727;p41"/>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https://medium.com/ml-cheat-sheet/machine-learning-evaluation-metrics-b89b8832e275</a:t>
            </a:r>
            <a:endParaRPr/>
          </a:p>
        </p:txBody>
      </p:sp>
      <p:grpSp>
        <p:nvGrpSpPr>
          <p:cNvPr id="728" name="Google Shape;728;p41"/>
          <p:cNvGrpSpPr/>
          <p:nvPr/>
        </p:nvGrpSpPr>
        <p:grpSpPr>
          <a:xfrm>
            <a:off x="605825" y="1210227"/>
            <a:ext cx="1457975" cy="3555297"/>
            <a:chOff x="834200" y="1737"/>
            <a:chExt cx="1457975" cy="3555297"/>
          </a:xfrm>
        </p:grpSpPr>
        <p:sp>
          <p:nvSpPr>
            <p:cNvPr id="729" name="Google Shape;729;p41"/>
            <p:cNvSpPr/>
            <p:nvPr/>
          </p:nvSpPr>
          <p:spPr>
            <a:xfrm>
              <a:off x="834200" y="173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1"/>
            <p:cNvSpPr txBox="1"/>
            <p:nvPr/>
          </p:nvSpPr>
          <p:spPr>
            <a:xfrm>
              <a:off x="853133" y="2067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Preparation </a:t>
              </a:r>
              <a:endParaRPr/>
            </a:p>
          </p:txBody>
        </p:sp>
        <p:sp>
          <p:nvSpPr>
            <p:cNvPr id="731" name="Google Shape;731;p41"/>
            <p:cNvSpPr/>
            <p:nvPr/>
          </p:nvSpPr>
          <p:spPr>
            <a:xfrm rot="5400000">
              <a:off x="1441985" y="664315"/>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1"/>
            <p:cNvSpPr txBox="1"/>
            <p:nvPr/>
          </p:nvSpPr>
          <p:spPr>
            <a:xfrm>
              <a:off x="1475922" y="688555"/>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33" name="Google Shape;733;p41"/>
            <p:cNvSpPr/>
            <p:nvPr/>
          </p:nvSpPr>
          <p:spPr>
            <a:xfrm>
              <a:off x="834200" y="971364"/>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1"/>
            <p:cNvSpPr txBox="1"/>
            <p:nvPr/>
          </p:nvSpPr>
          <p:spPr>
            <a:xfrm>
              <a:off x="853133" y="990297"/>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Splitting (Train/Test)</a:t>
              </a:r>
              <a:endParaRPr/>
            </a:p>
          </p:txBody>
        </p:sp>
        <p:sp>
          <p:nvSpPr>
            <p:cNvPr id="735" name="Google Shape;735;p41"/>
            <p:cNvSpPr/>
            <p:nvPr/>
          </p:nvSpPr>
          <p:spPr>
            <a:xfrm rot="5400000">
              <a:off x="1441985" y="1633942"/>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1"/>
            <p:cNvSpPr txBox="1"/>
            <p:nvPr/>
          </p:nvSpPr>
          <p:spPr>
            <a:xfrm>
              <a:off x="1475922" y="1658182"/>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37" name="Google Shape;737;p41"/>
            <p:cNvSpPr/>
            <p:nvPr/>
          </p:nvSpPr>
          <p:spPr>
            <a:xfrm>
              <a:off x="834200" y="1940990"/>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1"/>
            <p:cNvSpPr txBox="1"/>
            <p:nvPr/>
          </p:nvSpPr>
          <p:spPr>
            <a:xfrm>
              <a:off x="853133" y="1959923"/>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Model Training</a:t>
              </a:r>
              <a:endParaRPr/>
            </a:p>
          </p:txBody>
        </p:sp>
        <p:sp>
          <p:nvSpPr>
            <p:cNvPr id="739" name="Google Shape;739;p41"/>
            <p:cNvSpPr/>
            <p:nvPr/>
          </p:nvSpPr>
          <p:spPr>
            <a:xfrm rot="5400000">
              <a:off x="1441985" y="2603569"/>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1"/>
            <p:cNvSpPr txBox="1"/>
            <p:nvPr/>
          </p:nvSpPr>
          <p:spPr>
            <a:xfrm>
              <a:off x="1475922" y="2627809"/>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41" name="Google Shape;741;p41"/>
            <p:cNvSpPr/>
            <p:nvPr/>
          </p:nvSpPr>
          <p:spPr>
            <a:xfrm>
              <a:off x="834200" y="291061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1"/>
            <p:cNvSpPr txBox="1"/>
            <p:nvPr/>
          </p:nvSpPr>
          <p:spPr>
            <a:xfrm>
              <a:off x="853133" y="292955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dk1"/>
                  </a:solidFill>
                  <a:latin typeface="Arial"/>
                  <a:ea typeface="Arial"/>
                  <a:cs typeface="Arial"/>
                  <a:sym typeface="Arial"/>
                </a:rPr>
                <a:t>Model Evaluation </a:t>
              </a:r>
              <a:endParaRPr/>
            </a:p>
          </p:txBody>
        </p:sp>
      </p:grpSp>
      <p:pic>
        <p:nvPicPr>
          <p:cNvPr id="743" name="Google Shape;743;p41"/>
          <p:cNvPicPr preferRelativeResize="0"/>
          <p:nvPr/>
        </p:nvPicPr>
        <p:blipFill rotWithShape="1">
          <a:blip r:embed="rId6">
            <a:alphaModFix/>
          </a:blip>
          <a:srcRect/>
          <a:stretch/>
        </p:blipFill>
        <p:spPr>
          <a:xfrm>
            <a:off x="2285999" y="3333272"/>
            <a:ext cx="3126377" cy="12962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pic>
        <p:nvPicPr>
          <p:cNvPr id="748" name="Google Shape;748;p42"/>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749" name="Google Shape;749;p42"/>
          <p:cNvSpPr txBox="1">
            <a:spLocks noGrp="1"/>
          </p:cNvSpPr>
          <p:nvPr>
            <p:ph type="title"/>
          </p:nvPr>
        </p:nvSpPr>
        <p:spPr>
          <a:xfrm>
            <a:off x="628650" y="220904"/>
            <a:ext cx="7982915"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Regression Evaluation Metrics </a:t>
            </a:r>
            <a:endParaRPr/>
          </a:p>
        </p:txBody>
      </p:sp>
      <p:sp>
        <p:nvSpPr>
          <p:cNvPr id="750" name="Google Shape;750;p42"/>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https://www.scribbr.com/statistics/coefficient-of-determination/</a:t>
            </a:r>
            <a:endParaRPr/>
          </a:p>
        </p:txBody>
      </p:sp>
      <p:grpSp>
        <p:nvGrpSpPr>
          <p:cNvPr id="751" name="Google Shape;751;p42"/>
          <p:cNvGrpSpPr/>
          <p:nvPr/>
        </p:nvGrpSpPr>
        <p:grpSpPr>
          <a:xfrm>
            <a:off x="605825" y="1210227"/>
            <a:ext cx="1457975" cy="3555297"/>
            <a:chOff x="834200" y="1737"/>
            <a:chExt cx="1457975" cy="3555297"/>
          </a:xfrm>
        </p:grpSpPr>
        <p:sp>
          <p:nvSpPr>
            <p:cNvPr id="752" name="Google Shape;752;p42"/>
            <p:cNvSpPr/>
            <p:nvPr/>
          </p:nvSpPr>
          <p:spPr>
            <a:xfrm>
              <a:off x="834200" y="173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txBox="1"/>
            <p:nvPr/>
          </p:nvSpPr>
          <p:spPr>
            <a:xfrm>
              <a:off x="853133" y="2067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Preparation </a:t>
              </a:r>
              <a:endParaRPr/>
            </a:p>
          </p:txBody>
        </p:sp>
        <p:sp>
          <p:nvSpPr>
            <p:cNvPr id="754" name="Google Shape;754;p42"/>
            <p:cNvSpPr/>
            <p:nvPr/>
          </p:nvSpPr>
          <p:spPr>
            <a:xfrm rot="5400000">
              <a:off x="1441985" y="664315"/>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2"/>
            <p:cNvSpPr txBox="1"/>
            <p:nvPr/>
          </p:nvSpPr>
          <p:spPr>
            <a:xfrm>
              <a:off x="1475922" y="688555"/>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56" name="Google Shape;756;p42"/>
            <p:cNvSpPr/>
            <p:nvPr/>
          </p:nvSpPr>
          <p:spPr>
            <a:xfrm>
              <a:off x="834200" y="971364"/>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txBox="1"/>
            <p:nvPr/>
          </p:nvSpPr>
          <p:spPr>
            <a:xfrm>
              <a:off x="853133" y="990297"/>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Data Splitting (Train/Test)</a:t>
              </a:r>
              <a:endParaRPr/>
            </a:p>
          </p:txBody>
        </p:sp>
        <p:sp>
          <p:nvSpPr>
            <p:cNvPr id="758" name="Google Shape;758;p42"/>
            <p:cNvSpPr/>
            <p:nvPr/>
          </p:nvSpPr>
          <p:spPr>
            <a:xfrm rot="5400000">
              <a:off x="1441985" y="1633942"/>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txBox="1"/>
            <p:nvPr/>
          </p:nvSpPr>
          <p:spPr>
            <a:xfrm>
              <a:off x="1475922" y="1658182"/>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60" name="Google Shape;760;p42"/>
            <p:cNvSpPr/>
            <p:nvPr/>
          </p:nvSpPr>
          <p:spPr>
            <a:xfrm>
              <a:off x="834200" y="1940990"/>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2"/>
            <p:cNvSpPr txBox="1"/>
            <p:nvPr/>
          </p:nvSpPr>
          <p:spPr>
            <a:xfrm>
              <a:off x="853133" y="1959923"/>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lt1"/>
                  </a:solidFill>
                  <a:latin typeface="Arial"/>
                  <a:ea typeface="Arial"/>
                  <a:cs typeface="Arial"/>
                  <a:sym typeface="Arial"/>
                </a:rPr>
                <a:t>Model Training</a:t>
              </a:r>
              <a:endParaRPr/>
            </a:p>
          </p:txBody>
        </p:sp>
        <p:sp>
          <p:nvSpPr>
            <p:cNvPr id="762" name="Google Shape;762;p42"/>
            <p:cNvSpPr/>
            <p:nvPr/>
          </p:nvSpPr>
          <p:spPr>
            <a:xfrm rot="5400000">
              <a:off x="1441985" y="2603569"/>
              <a:ext cx="242406" cy="290887"/>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2"/>
            <p:cNvSpPr txBox="1"/>
            <p:nvPr/>
          </p:nvSpPr>
          <p:spPr>
            <a:xfrm>
              <a:off x="1475922" y="2627809"/>
              <a:ext cx="174533" cy="16968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64" name="Google Shape;764;p42"/>
            <p:cNvSpPr/>
            <p:nvPr/>
          </p:nvSpPr>
          <p:spPr>
            <a:xfrm>
              <a:off x="834200" y="2910617"/>
              <a:ext cx="1457975" cy="646417"/>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2"/>
            <p:cNvSpPr txBox="1"/>
            <p:nvPr/>
          </p:nvSpPr>
          <p:spPr>
            <a:xfrm>
              <a:off x="853133" y="2929550"/>
              <a:ext cx="1420109" cy="608551"/>
            </a:xfrm>
            <a:prstGeom prst="rect">
              <a:avLst/>
            </a:prstGeom>
            <a:noFill/>
            <a:ln>
              <a:noFill/>
            </a:ln>
          </p:spPr>
          <p:txBody>
            <a:bodyPr spcFirstLastPara="1" wrap="square" lIns="64750" tIns="64750" rIns="64750" bIns="64750" anchor="ctr" anchorCtr="0">
              <a:noAutofit/>
            </a:bodyPr>
            <a:lstStyle/>
            <a:p>
              <a:pPr marL="0" marR="0" lvl="0" indent="0" algn="ctr" rtl="0">
                <a:lnSpc>
                  <a:spcPct val="90000"/>
                </a:lnSpc>
                <a:spcBef>
                  <a:spcPts val="0"/>
                </a:spcBef>
                <a:spcAft>
                  <a:spcPts val="0"/>
                </a:spcAft>
                <a:buClr>
                  <a:srgbClr val="000000"/>
                </a:buClr>
                <a:buSzPts val="1700"/>
                <a:buFont typeface="Arial"/>
                <a:buNone/>
              </a:pPr>
              <a:r>
                <a:rPr lang="en-SG" sz="1700" b="0" i="0" u="none" strike="noStrike" cap="none">
                  <a:solidFill>
                    <a:schemeClr val="dk1"/>
                  </a:solidFill>
                  <a:latin typeface="Arial"/>
                  <a:ea typeface="Arial"/>
                  <a:cs typeface="Arial"/>
                  <a:sym typeface="Arial"/>
                </a:rPr>
                <a:t>Model Evaluation </a:t>
              </a:r>
              <a:endParaRPr/>
            </a:p>
          </p:txBody>
        </p:sp>
      </p:grpSp>
      <p:pic>
        <p:nvPicPr>
          <p:cNvPr id="766" name="Google Shape;766;p42"/>
          <p:cNvPicPr preferRelativeResize="0"/>
          <p:nvPr/>
        </p:nvPicPr>
        <p:blipFill rotWithShape="1">
          <a:blip r:embed="rId4">
            <a:alphaModFix/>
          </a:blip>
          <a:srcRect/>
          <a:stretch/>
        </p:blipFill>
        <p:spPr>
          <a:xfrm>
            <a:off x="2334106" y="1248082"/>
            <a:ext cx="4572001" cy="1004689"/>
          </a:xfrm>
          <a:prstGeom prst="rect">
            <a:avLst/>
          </a:prstGeom>
          <a:noFill/>
          <a:ln>
            <a:noFill/>
          </a:ln>
        </p:spPr>
      </p:pic>
      <p:pic>
        <p:nvPicPr>
          <p:cNvPr id="767" name="Google Shape;767;p42"/>
          <p:cNvPicPr preferRelativeResize="0"/>
          <p:nvPr/>
        </p:nvPicPr>
        <p:blipFill rotWithShape="1">
          <a:blip r:embed="rId5">
            <a:alphaModFix/>
          </a:blip>
          <a:srcRect l="7241" t="9226" r="7569" b="7314"/>
          <a:stretch/>
        </p:blipFill>
        <p:spPr>
          <a:xfrm>
            <a:off x="2586524" y="2636881"/>
            <a:ext cx="2745705" cy="1958268"/>
          </a:xfrm>
          <a:prstGeom prst="rect">
            <a:avLst/>
          </a:prstGeom>
          <a:noFill/>
          <a:ln>
            <a:noFill/>
          </a:ln>
        </p:spPr>
      </p:pic>
      <p:pic>
        <p:nvPicPr>
          <p:cNvPr id="768" name="Google Shape;768;p42"/>
          <p:cNvPicPr preferRelativeResize="0"/>
          <p:nvPr/>
        </p:nvPicPr>
        <p:blipFill rotWithShape="1">
          <a:blip r:embed="rId6">
            <a:alphaModFix/>
          </a:blip>
          <a:srcRect l="5112" t="9001" r="7076" b="7313"/>
          <a:stretch/>
        </p:blipFill>
        <p:spPr>
          <a:xfrm>
            <a:off x="5712901" y="2571750"/>
            <a:ext cx="2916456" cy="2023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43"/>
          <p:cNvPicPr preferRelativeResize="0"/>
          <p:nvPr/>
        </p:nvPicPr>
        <p:blipFill rotWithShape="1">
          <a:blip r:embed="rId3">
            <a:alphaModFix/>
          </a:blip>
          <a:srcRect/>
          <a:stretch/>
        </p:blipFill>
        <p:spPr>
          <a:xfrm>
            <a:off x="735411" y="996156"/>
            <a:ext cx="7315202" cy="3657602"/>
          </a:xfrm>
          <a:prstGeom prst="rect">
            <a:avLst/>
          </a:prstGeom>
          <a:noFill/>
          <a:ln>
            <a:noFill/>
          </a:ln>
        </p:spPr>
      </p:pic>
      <p:pic>
        <p:nvPicPr>
          <p:cNvPr id="774" name="Google Shape;774;p43"/>
          <p:cNvPicPr preferRelativeResize="0"/>
          <p:nvPr/>
        </p:nvPicPr>
        <p:blipFill rotWithShape="1">
          <a:blip r:embed="rId4">
            <a:alphaModFix/>
          </a:blip>
          <a:srcRect/>
          <a:stretch/>
        </p:blipFill>
        <p:spPr>
          <a:xfrm>
            <a:off x="0" y="1"/>
            <a:ext cx="9144000" cy="1208489"/>
          </a:xfrm>
          <a:prstGeom prst="rect">
            <a:avLst/>
          </a:prstGeom>
          <a:noFill/>
          <a:ln>
            <a:noFill/>
          </a:ln>
        </p:spPr>
      </p:pic>
      <p:sp>
        <p:nvSpPr>
          <p:cNvPr id="775" name="Google Shape;775;p43"/>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Other types of regressor  </a:t>
            </a:r>
            <a:endParaRPr/>
          </a:p>
        </p:txBody>
      </p:sp>
      <p:sp>
        <p:nvSpPr>
          <p:cNvPr id="776" name="Google Shape;776;p4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37</a:t>
            </a:fld>
            <a:endParaRPr/>
          </a:p>
        </p:txBody>
      </p:sp>
      <p:sp>
        <p:nvSpPr>
          <p:cNvPr id="777" name="Google Shape;777;p43"/>
          <p:cNvSpPr txBox="1"/>
          <p:nvPr/>
        </p:nvSpPr>
        <p:spPr>
          <a:xfrm>
            <a:off x="-1" y="4922596"/>
            <a:ext cx="457200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https://www.kdnuggets.com/2021/01/ultimate-scikit-learn-machine-learning-cheatsheet.html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pic>
        <p:nvPicPr>
          <p:cNvPr id="782" name="Google Shape;782;p44"/>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783" name="Google Shape;783;p44"/>
          <p:cNvSpPr txBox="1">
            <a:spLocks noGrp="1"/>
          </p:cNvSpPr>
          <p:nvPr>
            <p:ph type="title"/>
          </p:nvPr>
        </p:nvSpPr>
        <p:spPr>
          <a:xfrm>
            <a:off x="628650" y="220904"/>
            <a:ext cx="7982915"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ML Model – Evaluation Metrics </a:t>
            </a:r>
            <a:endParaRPr/>
          </a:p>
        </p:txBody>
      </p:sp>
      <p:sp>
        <p:nvSpPr>
          <p:cNvPr id="784" name="Google Shape;784;p44"/>
          <p:cNvSpPr txBox="1"/>
          <p:nvPr/>
        </p:nvSpPr>
        <p:spPr>
          <a:xfrm>
            <a:off x="-2" y="4922596"/>
            <a:ext cx="561372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https://medium.com/odscjournal/are-we-choosing-the-right-evaluation-metrics-how-to-choose-it-ee01fcf34b9</a:t>
            </a:r>
            <a:endParaRPr/>
          </a:p>
        </p:txBody>
      </p:sp>
      <p:pic>
        <p:nvPicPr>
          <p:cNvPr id="785" name="Google Shape;785;p44"/>
          <p:cNvPicPr preferRelativeResize="0"/>
          <p:nvPr/>
        </p:nvPicPr>
        <p:blipFill rotWithShape="1">
          <a:blip r:embed="rId4">
            <a:alphaModFix/>
          </a:blip>
          <a:srcRect/>
          <a:stretch/>
        </p:blipFill>
        <p:spPr>
          <a:xfrm>
            <a:off x="2071868" y="1365444"/>
            <a:ext cx="4606242" cy="337704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pic>
        <p:nvPicPr>
          <p:cNvPr id="790" name="Google Shape;790;p45"/>
          <p:cNvPicPr preferRelativeResize="0"/>
          <p:nvPr/>
        </p:nvPicPr>
        <p:blipFill rotWithShape="1">
          <a:blip r:embed="rId3">
            <a:alphaModFix/>
          </a:blip>
          <a:srcRect/>
          <a:stretch/>
        </p:blipFill>
        <p:spPr>
          <a:xfrm>
            <a:off x="0" y="1"/>
            <a:ext cx="9144000" cy="1208489"/>
          </a:xfrm>
          <a:prstGeom prst="rect">
            <a:avLst/>
          </a:prstGeom>
          <a:noFill/>
          <a:ln>
            <a:noFill/>
          </a:ln>
        </p:spPr>
      </p:pic>
      <p:sp>
        <p:nvSpPr>
          <p:cNvPr id="791" name="Google Shape;791;p45"/>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Corresponding Code </a:t>
            </a:r>
            <a:endParaRPr/>
          </a:p>
        </p:txBody>
      </p:sp>
      <p:sp>
        <p:nvSpPr>
          <p:cNvPr id="792" name="Google Shape;792;p4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39</a:t>
            </a:fld>
            <a:endParaRPr/>
          </a:p>
        </p:txBody>
      </p:sp>
      <p:grpSp>
        <p:nvGrpSpPr>
          <p:cNvPr id="793" name="Google Shape;793;p45"/>
          <p:cNvGrpSpPr/>
          <p:nvPr/>
        </p:nvGrpSpPr>
        <p:grpSpPr>
          <a:xfrm>
            <a:off x="2083836" y="1210361"/>
            <a:ext cx="1570187" cy="3828930"/>
            <a:chOff x="778094" y="1871"/>
            <a:chExt cx="1570187" cy="3828930"/>
          </a:xfrm>
        </p:grpSpPr>
        <p:sp>
          <p:nvSpPr>
            <p:cNvPr id="794" name="Google Shape;794;p45"/>
            <p:cNvSpPr/>
            <p:nvPr/>
          </p:nvSpPr>
          <p:spPr>
            <a:xfrm>
              <a:off x="778094" y="1871"/>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5"/>
            <p:cNvSpPr txBox="1"/>
            <p:nvPr/>
          </p:nvSpPr>
          <p:spPr>
            <a:xfrm>
              <a:off x="798484" y="22261"/>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Preparation </a:t>
              </a:r>
              <a:endParaRPr/>
            </a:p>
          </p:txBody>
        </p:sp>
        <p:sp>
          <p:nvSpPr>
            <p:cNvPr id="796" name="Google Shape;796;p45"/>
            <p:cNvSpPr/>
            <p:nvPr/>
          </p:nvSpPr>
          <p:spPr>
            <a:xfrm rot="5400000">
              <a:off x="1432656" y="715444"/>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txBox="1"/>
            <p:nvPr/>
          </p:nvSpPr>
          <p:spPr>
            <a:xfrm>
              <a:off x="1469205" y="741551"/>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798" name="Google Shape;798;p45"/>
            <p:cNvSpPr/>
            <p:nvPr/>
          </p:nvSpPr>
          <p:spPr>
            <a:xfrm>
              <a:off x="778094" y="1046125"/>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txBox="1"/>
            <p:nvPr/>
          </p:nvSpPr>
          <p:spPr>
            <a:xfrm>
              <a:off x="798484" y="1066515"/>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Data Splitting (Train/Test)</a:t>
              </a:r>
              <a:endParaRPr/>
            </a:p>
          </p:txBody>
        </p:sp>
        <p:sp>
          <p:nvSpPr>
            <p:cNvPr id="800" name="Google Shape;800;p45"/>
            <p:cNvSpPr/>
            <p:nvPr/>
          </p:nvSpPr>
          <p:spPr>
            <a:xfrm rot="5400000">
              <a:off x="1432656" y="1759698"/>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5"/>
            <p:cNvSpPr txBox="1"/>
            <p:nvPr/>
          </p:nvSpPr>
          <p:spPr>
            <a:xfrm>
              <a:off x="1469205" y="1785805"/>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802" name="Google Shape;802;p45"/>
            <p:cNvSpPr/>
            <p:nvPr/>
          </p:nvSpPr>
          <p:spPr>
            <a:xfrm>
              <a:off x="778094" y="2090378"/>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txBox="1"/>
            <p:nvPr/>
          </p:nvSpPr>
          <p:spPr>
            <a:xfrm>
              <a:off x="798484" y="2110768"/>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Training</a:t>
              </a:r>
              <a:endParaRPr/>
            </a:p>
          </p:txBody>
        </p:sp>
        <p:sp>
          <p:nvSpPr>
            <p:cNvPr id="804" name="Google Shape;804;p45"/>
            <p:cNvSpPr/>
            <p:nvPr/>
          </p:nvSpPr>
          <p:spPr>
            <a:xfrm rot="5400000">
              <a:off x="1432656" y="2803952"/>
              <a:ext cx="261063" cy="313276"/>
            </a:xfrm>
            <a:prstGeom prst="rightArrow">
              <a:avLst>
                <a:gd name="adj1" fmla="val 60000"/>
                <a:gd name="adj2" fmla="val 50000"/>
              </a:avLst>
            </a:prstGeom>
            <a:solidFill>
              <a:srgbClr val="CFD6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txBox="1"/>
            <p:nvPr/>
          </p:nvSpPr>
          <p:spPr>
            <a:xfrm>
              <a:off x="1469205" y="2830059"/>
              <a:ext cx="187966" cy="18274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806" name="Google Shape;806;p45"/>
            <p:cNvSpPr/>
            <p:nvPr/>
          </p:nvSpPr>
          <p:spPr>
            <a:xfrm>
              <a:off x="778094" y="3134632"/>
              <a:ext cx="1570187" cy="696169"/>
            </a:xfrm>
            <a:prstGeom prst="roundRect">
              <a:avLst>
                <a:gd name="adj" fmla="val 10000"/>
              </a:avLst>
            </a:prstGeom>
            <a:solidFill>
              <a:srgbClr val="A5B492"/>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txBox="1"/>
            <p:nvPr/>
          </p:nvSpPr>
          <p:spPr>
            <a:xfrm>
              <a:off x="798484" y="3155022"/>
              <a:ext cx="1529407" cy="65538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lt1"/>
                  </a:solidFill>
                  <a:latin typeface="Arial"/>
                  <a:ea typeface="Arial"/>
                  <a:cs typeface="Arial"/>
                  <a:sym typeface="Arial"/>
                </a:rPr>
                <a:t>Model Evaluation </a:t>
              </a:r>
              <a:endParaRPr/>
            </a:p>
          </p:txBody>
        </p:sp>
      </p:grpSp>
      <p:grpSp>
        <p:nvGrpSpPr>
          <p:cNvPr id="808" name="Google Shape;808;p45"/>
          <p:cNvGrpSpPr/>
          <p:nvPr/>
        </p:nvGrpSpPr>
        <p:grpSpPr>
          <a:xfrm>
            <a:off x="5431643" y="1212231"/>
            <a:ext cx="2781957" cy="3825190"/>
            <a:chOff x="172209" y="3741"/>
            <a:chExt cx="2781957" cy="3825190"/>
          </a:xfrm>
        </p:grpSpPr>
        <p:sp>
          <p:nvSpPr>
            <p:cNvPr id="809" name="Google Shape;809;p45"/>
            <p:cNvSpPr/>
            <p:nvPr/>
          </p:nvSpPr>
          <p:spPr>
            <a:xfrm>
              <a:off x="172209" y="3741"/>
              <a:ext cx="2781957" cy="695489"/>
            </a:xfrm>
            <a:prstGeom prst="roundRect">
              <a:avLst>
                <a:gd name="adj" fmla="val 10000"/>
              </a:avLst>
            </a:prstGeom>
            <a:solidFill>
              <a:srgbClr val="F2A34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txBox="1"/>
            <p:nvPr/>
          </p:nvSpPr>
          <p:spPr>
            <a:xfrm>
              <a:off x="192579" y="24111"/>
              <a:ext cx="2741217" cy="65474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pd.read_csv()</a:t>
              </a:r>
              <a:endParaRPr sz="1800" b="0" i="0" u="none" strike="noStrike" cap="none">
                <a:solidFill>
                  <a:schemeClr val="dk1"/>
                </a:solidFill>
                <a:latin typeface="Arial"/>
                <a:ea typeface="Arial"/>
                <a:cs typeface="Arial"/>
                <a:sym typeface="Arial"/>
              </a:endParaRPr>
            </a:p>
          </p:txBody>
        </p:sp>
        <p:sp>
          <p:nvSpPr>
            <p:cNvPr id="811" name="Google Shape;811;p45"/>
            <p:cNvSpPr/>
            <p:nvPr/>
          </p:nvSpPr>
          <p:spPr>
            <a:xfrm rot="5400000">
              <a:off x="1432784" y="716617"/>
              <a:ext cx="260808" cy="312970"/>
            </a:xfrm>
            <a:prstGeom prst="rightArrow">
              <a:avLst>
                <a:gd name="adj1" fmla="val 60000"/>
                <a:gd name="adj2" fmla="val 50000"/>
              </a:avLst>
            </a:prstGeom>
            <a:solidFill>
              <a:srgbClr val="F7C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txBox="1"/>
            <p:nvPr/>
          </p:nvSpPr>
          <p:spPr>
            <a:xfrm>
              <a:off x="1469297" y="742698"/>
              <a:ext cx="187782" cy="18256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813" name="Google Shape;813;p45"/>
            <p:cNvSpPr/>
            <p:nvPr/>
          </p:nvSpPr>
          <p:spPr>
            <a:xfrm>
              <a:off x="172209" y="1046974"/>
              <a:ext cx="2781957" cy="695489"/>
            </a:xfrm>
            <a:prstGeom prst="roundRect">
              <a:avLst>
                <a:gd name="adj" fmla="val 10000"/>
              </a:avLst>
            </a:prstGeom>
            <a:solidFill>
              <a:srgbClr val="F2A34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txBox="1"/>
            <p:nvPr/>
          </p:nvSpPr>
          <p:spPr>
            <a:xfrm>
              <a:off x="192579" y="1067344"/>
              <a:ext cx="2741217" cy="65474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sklearn.model_selection.train_test_split()</a:t>
              </a:r>
              <a:endParaRPr sz="1800" b="0" i="0" u="none" strike="noStrike" cap="none">
                <a:solidFill>
                  <a:schemeClr val="dk1"/>
                </a:solidFill>
                <a:latin typeface="Arial"/>
                <a:ea typeface="Arial"/>
                <a:cs typeface="Arial"/>
                <a:sym typeface="Arial"/>
              </a:endParaRPr>
            </a:p>
          </p:txBody>
        </p:sp>
        <p:sp>
          <p:nvSpPr>
            <p:cNvPr id="815" name="Google Shape;815;p45"/>
            <p:cNvSpPr/>
            <p:nvPr/>
          </p:nvSpPr>
          <p:spPr>
            <a:xfrm rot="5400000">
              <a:off x="1432784" y="1759851"/>
              <a:ext cx="260808" cy="312970"/>
            </a:xfrm>
            <a:prstGeom prst="rightArrow">
              <a:avLst>
                <a:gd name="adj1" fmla="val 60000"/>
                <a:gd name="adj2" fmla="val 50000"/>
              </a:avLst>
            </a:prstGeom>
            <a:solidFill>
              <a:srgbClr val="F7C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5"/>
            <p:cNvSpPr txBox="1"/>
            <p:nvPr/>
          </p:nvSpPr>
          <p:spPr>
            <a:xfrm>
              <a:off x="1469297" y="1785932"/>
              <a:ext cx="187782" cy="18256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817" name="Google Shape;817;p45"/>
            <p:cNvSpPr/>
            <p:nvPr/>
          </p:nvSpPr>
          <p:spPr>
            <a:xfrm>
              <a:off x="172209" y="2090208"/>
              <a:ext cx="2781957" cy="695489"/>
            </a:xfrm>
            <a:prstGeom prst="roundRect">
              <a:avLst>
                <a:gd name="adj" fmla="val 10000"/>
              </a:avLst>
            </a:prstGeom>
            <a:solidFill>
              <a:srgbClr val="F2A34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5"/>
            <p:cNvSpPr txBox="1"/>
            <p:nvPr/>
          </p:nvSpPr>
          <p:spPr>
            <a:xfrm>
              <a:off x="192579" y="2110578"/>
              <a:ext cx="2741217" cy="65474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model.fit()</a:t>
              </a:r>
              <a:endParaRPr sz="1800" b="0" i="0" u="none" strike="noStrike" cap="none">
                <a:solidFill>
                  <a:schemeClr val="dk1"/>
                </a:solidFill>
                <a:latin typeface="Arial"/>
                <a:ea typeface="Arial"/>
                <a:cs typeface="Arial"/>
                <a:sym typeface="Arial"/>
              </a:endParaRPr>
            </a:p>
          </p:txBody>
        </p:sp>
        <p:sp>
          <p:nvSpPr>
            <p:cNvPr id="819" name="Google Shape;819;p45"/>
            <p:cNvSpPr/>
            <p:nvPr/>
          </p:nvSpPr>
          <p:spPr>
            <a:xfrm rot="5400000">
              <a:off x="1432784" y="2803085"/>
              <a:ext cx="260808" cy="312970"/>
            </a:xfrm>
            <a:prstGeom prst="rightArrow">
              <a:avLst>
                <a:gd name="adj1" fmla="val 60000"/>
                <a:gd name="adj2" fmla="val 50000"/>
              </a:avLst>
            </a:prstGeom>
            <a:solidFill>
              <a:srgbClr val="F7C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5"/>
            <p:cNvSpPr txBox="1"/>
            <p:nvPr/>
          </p:nvSpPr>
          <p:spPr>
            <a:xfrm>
              <a:off x="1469297" y="2829166"/>
              <a:ext cx="187782" cy="18256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200"/>
                <a:buFont typeface="Arial"/>
                <a:buNone/>
              </a:pPr>
              <a:endParaRPr sz="1200" b="0" i="0" u="none" strike="noStrike" cap="none">
                <a:solidFill>
                  <a:schemeClr val="dk1"/>
                </a:solidFill>
                <a:latin typeface="Arial"/>
                <a:ea typeface="Arial"/>
                <a:cs typeface="Arial"/>
                <a:sym typeface="Arial"/>
              </a:endParaRPr>
            </a:p>
          </p:txBody>
        </p:sp>
        <p:sp>
          <p:nvSpPr>
            <p:cNvPr id="821" name="Google Shape;821;p45"/>
            <p:cNvSpPr/>
            <p:nvPr/>
          </p:nvSpPr>
          <p:spPr>
            <a:xfrm>
              <a:off x="172209" y="3133442"/>
              <a:ext cx="2781957" cy="695489"/>
            </a:xfrm>
            <a:prstGeom prst="roundRect">
              <a:avLst>
                <a:gd name="adj" fmla="val 10000"/>
              </a:avLst>
            </a:prstGeom>
            <a:solidFill>
              <a:srgbClr val="F2A34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txBox="1"/>
            <p:nvPr/>
          </p:nvSpPr>
          <p:spPr>
            <a:xfrm>
              <a:off x="192579" y="3153812"/>
              <a:ext cx="2741217" cy="654749"/>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SG" sz="1800" b="0" i="0" u="none" strike="noStrike" cap="none">
                  <a:solidFill>
                    <a:schemeClr val="dk1"/>
                  </a:solidFill>
                  <a:latin typeface="Arial"/>
                  <a:ea typeface="Arial"/>
                  <a:cs typeface="Arial"/>
                  <a:sym typeface="Arial"/>
                </a:rPr>
                <a:t>model.predict()</a:t>
              </a:r>
              <a:endParaRPr/>
            </a:p>
          </p:txBody>
        </p:sp>
      </p:grpSp>
      <p:cxnSp>
        <p:nvCxnSpPr>
          <p:cNvPr id="823" name="Google Shape;823;p45"/>
          <p:cNvCxnSpPr>
            <a:stCxn id="790" idx="2"/>
          </p:cNvCxnSpPr>
          <p:nvPr/>
        </p:nvCxnSpPr>
        <p:spPr>
          <a:xfrm>
            <a:off x="4572000" y="1208490"/>
            <a:ext cx="0" cy="3832800"/>
          </a:xfrm>
          <a:prstGeom prst="straightConnector1">
            <a:avLst/>
          </a:prstGeom>
          <a:noFill/>
          <a:ln w="9525" cap="flat" cmpd="sng">
            <a:solidFill>
              <a:schemeClr val="accent5"/>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4"/>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101" name="Google Shape;101;p4"/>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latin typeface="Arial"/>
                <a:ea typeface="Arial"/>
                <a:cs typeface="Arial"/>
                <a:sym typeface="Arial"/>
              </a:rPr>
              <a:t>Machine Learning </a:t>
            </a:r>
            <a:endParaRPr/>
          </a:p>
        </p:txBody>
      </p:sp>
      <p:sp>
        <p:nvSpPr>
          <p:cNvPr id="102" name="Google Shape;102;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latin typeface="Arial"/>
                <a:ea typeface="Arial"/>
                <a:cs typeface="Arial"/>
                <a:sym typeface="Arial"/>
              </a:rPr>
              <a:t>4</a:t>
            </a:fld>
            <a:endParaRPr>
              <a:latin typeface="Arial"/>
              <a:ea typeface="Arial"/>
              <a:cs typeface="Arial"/>
              <a:sym typeface="Arial"/>
            </a:endParaRPr>
          </a:p>
        </p:txBody>
      </p:sp>
      <p:grpSp>
        <p:nvGrpSpPr>
          <p:cNvPr id="103" name="Google Shape;103;p4"/>
          <p:cNvGrpSpPr/>
          <p:nvPr/>
        </p:nvGrpSpPr>
        <p:grpSpPr>
          <a:xfrm>
            <a:off x="628650" y="1311726"/>
            <a:ext cx="7994992" cy="3615958"/>
            <a:chOff x="1554480" y="1534583"/>
            <a:chExt cx="9424649" cy="4262560"/>
          </a:xfrm>
        </p:grpSpPr>
        <p:sp>
          <p:nvSpPr>
            <p:cNvPr id="104" name="Google Shape;104;p4"/>
            <p:cNvSpPr/>
            <p:nvPr/>
          </p:nvSpPr>
          <p:spPr>
            <a:xfrm>
              <a:off x="1554480" y="1859280"/>
              <a:ext cx="3937863" cy="3937863"/>
            </a:xfrm>
            <a:prstGeom prst="ellipse">
              <a:avLst/>
            </a:prstGeom>
            <a:solidFill>
              <a:srgbClr val="094572"/>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4"/>
            <p:cNvSpPr txBox="1"/>
            <p:nvPr/>
          </p:nvSpPr>
          <p:spPr>
            <a:xfrm>
              <a:off x="2466770" y="2301524"/>
              <a:ext cx="227634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400" b="1" i="0" u="none" strike="noStrike" cap="none">
                  <a:solidFill>
                    <a:srgbClr val="F2F2F2"/>
                  </a:solidFill>
                  <a:latin typeface="Arial"/>
                  <a:ea typeface="Arial"/>
                  <a:cs typeface="Arial"/>
                  <a:sym typeface="Arial"/>
                </a:rPr>
                <a:t>Artificial Intelligence</a:t>
              </a:r>
              <a:endParaRPr/>
            </a:p>
          </p:txBody>
        </p:sp>
        <p:cxnSp>
          <p:nvCxnSpPr>
            <p:cNvPr id="106" name="Google Shape;106;p4"/>
            <p:cNvCxnSpPr/>
            <p:nvPr/>
          </p:nvCxnSpPr>
          <p:spPr>
            <a:xfrm rot="10800000" flipH="1">
              <a:off x="4905671" y="1930400"/>
              <a:ext cx="1718649" cy="848947"/>
            </a:xfrm>
            <a:prstGeom prst="straightConnector1">
              <a:avLst/>
            </a:prstGeom>
            <a:noFill/>
            <a:ln w="28575" cap="flat" cmpd="sng">
              <a:solidFill>
                <a:srgbClr val="7F7F7F"/>
              </a:solidFill>
              <a:prstDash val="dash"/>
              <a:round/>
              <a:headEnd type="none" w="sm" len="sm"/>
              <a:tailEnd type="none" w="sm" len="sm"/>
            </a:ln>
          </p:spPr>
        </p:cxnSp>
        <p:sp>
          <p:nvSpPr>
            <p:cNvPr id="107" name="Google Shape;107;p4"/>
            <p:cNvSpPr txBox="1"/>
            <p:nvPr/>
          </p:nvSpPr>
          <p:spPr>
            <a:xfrm>
              <a:off x="6699659" y="1534583"/>
              <a:ext cx="4279470" cy="9433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1" i="0" u="none" strike="noStrike" cap="none">
                  <a:solidFill>
                    <a:srgbClr val="094572"/>
                  </a:solidFill>
                  <a:latin typeface="Arial"/>
                  <a:ea typeface="Arial"/>
                  <a:cs typeface="Arial"/>
                  <a:sym typeface="Arial"/>
                </a:rPr>
                <a:t>Artificial Intelligence</a:t>
              </a:r>
              <a:endParaRPr/>
            </a:p>
            <a:p>
              <a:pPr marL="0" marR="0" lvl="0" indent="0" algn="l" rtl="0">
                <a:lnSpc>
                  <a:spcPct val="100000"/>
                </a:lnSpc>
                <a:spcBef>
                  <a:spcPts val="0"/>
                </a:spcBef>
                <a:spcAft>
                  <a:spcPts val="0"/>
                </a:spcAft>
                <a:buNone/>
              </a:pPr>
              <a:r>
                <a:rPr lang="en-SG" sz="1600" b="0" i="0" u="none" strike="noStrike" cap="none">
                  <a:solidFill>
                    <a:srgbClr val="094572"/>
                  </a:solidFill>
                  <a:latin typeface="Arial"/>
                  <a:ea typeface="Arial"/>
                  <a:cs typeface="Arial"/>
                  <a:sym typeface="Arial"/>
                </a:rPr>
                <a:t>A technique which enables machines to mimic human behaviour</a:t>
              </a:r>
              <a:endParaRPr/>
            </a:p>
          </p:txBody>
        </p:sp>
        <p:sp>
          <p:nvSpPr>
            <p:cNvPr id="108" name="Google Shape;108;p4"/>
            <p:cNvSpPr/>
            <p:nvPr/>
          </p:nvSpPr>
          <p:spPr>
            <a:xfrm>
              <a:off x="4743111" y="2677747"/>
              <a:ext cx="221061" cy="221061"/>
            </a:xfrm>
            <a:prstGeom prst="ellipse">
              <a:avLst/>
            </a:prstGeom>
            <a:solidFill>
              <a:srgbClr val="BFBFBF"/>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09" name="Google Shape;109;p4"/>
          <p:cNvGrpSpPr/>
          <p:nvPr/>
        </p:nvGrpSpPr>
        <p:grpSpPr>
          <a:xfrm>
            <a:off x="993841" y="2339779"/>
            <a:ext cx="7629801" cy="2610130"/>
            <a:chOff x="1984974" y="2742497"/>
            <a:chExt cx="8994155" cy="3076871"/>
          </a:xfrm>
        </p:grpSpPr>
        <p:sp>
          <p:nvSpPr>
            <p:cNvPr id="110" name="Google Shape;110;p4"/>
            <p:cNvSpPr/>
            <p:nvPr/>
          </p:nvSpPr>
          <p:spPr>
            <a:xfrm>
              <a:off x="1984974" y="2742497"/>
              <a:ext cx="3076871" cy="3076871"/>
            </a:xfrm>
            <a:prstGeom prst="ellipse">
              <a:avLst/>
            </a:prstGeom>
            <a:solidFill>
              <a:srgbClr val="026A8D"/>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1" name="Google Shape;111;p4"/>
            <p:cNvSpPr txBox="1"/>
            <p:nvPr/>
          </p:nvSpPr>
          <p:spPr>
            <a:xfrm>
              <a:off x="2466769" y="3101027"/>
              <a:ext cx="227634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400" b="1" i="0" u="none" strike="noStrike" cap="none">
                  <a:solidFill>
                    <a:srgbClr val="F2F2F2"/>
                  </a:solidFill>
                  <a:latin typeface="Arial"/>
                  <a:ea typeface="Arial"/>
                  <a:cs typeface="Arial"/>
                  <a:sym typeface="Arial"/>
                </a:rPr>
                <a:t>Machine Learning</a:t>
              </a:r>
              <a:endParaRPr/>
            </a:p>
          </p:txBody>
        </p:sp>
        <p:cxnSp>
          <p:nvCxnSpPr>
            <p:cNvPr id="112" name="Google Shape;112;p4"/>
            <p:cNvCxnSpPr>
              <a:endCxn id="113" idx="1"/>
            </p:cNvCxnSpPr>
            <p:nvPr/>
          </p:nvCxnSpPr>
          <p:spPr>
            <a:xfrm rot="10800000" flipH="1">
              <a:off x="4626959" y="3600382"/>
              <a:ext cx="2072700" cy="395400"/>
            </a:xfrm>
            <a:prstGeom prst="straightConnector1">
              <a:avLst/>
            </a:prstGeom>
            <a:noFill/>
            <a:ln w="28575" cap="flat" cmpd="sng">
              <a:solidFill>
                <a:srgbClr val="7F7F7F"/>
              </a:solidFill>
              <a:prstDash val="dash"/>
              <a:round/>
              <a:headEnd type="none" w="sm" len="sm"/>
              <a:tailEnd type="none" w="sm" len="sm"/>
            </a:ln>
          </p:spPr>
        </p:cxnSp>
        <p:sp>
          <p:nvSpPr>
            <p:cNvPr id="113" name="Google Shape;113;p4"/>
            <p:cNvSpPr txBox="1"/>
            <p:nvPr/>
          </p:nvSpPr>
          <p:spPr>
            <a:xfrm>
              <a:off x="6699659" y="2983601"/>
              <a:ext cx="4279470" cy="1233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1" i="0" u="none" strike="noStrike" cap="none">
                  <a:solidFill>
                    <a:srgbClr val="094572"/>
                  </a:solidFill>
                  <a:latin typeface="Arial"/>
                  <a:ea typeface="Arial"/>
                  <a:cs typeface="Arial"/>
                  <a:sym typeface="Arial"/>
                </a:rPr>
                <a:t>Machine Learning</a:t>
              </a:r>
              <a:endParaRPr/>
            </a:p>
            <a:p>
              <a:pPr marL="0" marR="0" lvl="0" indent="0" algn="l" rtl="0">
                <a:lnSpc>
                  <a:spcPct val="100000"/>
                </a:lnSpc>
                <a:spcBef>
                  <a:spcPts val="0"/>
                </a:spcBef>
                <a:spcAft>
                  <a:spcPts val="0"/>
                </a:spcAft>
                <a:buNone/>
              </a:pPr>
              <a:r>
                <a:rPr lang="en-SG" sz="1600" b="0" i="0" u="none" strike="noStrike" cap="none">
                  <a:solidFill>
                    <a:srgbClr val="094572"/>
                  </a:solidFill>
                  <a:latin typeface="Arial"/>
                  <a:ea typeface="Arial"/>
                  <a:cs typeface="Arial"/>
                  <a:sym typeface="Arial"/>
                </a:rPr>
                <a:t>Subset of AI technique which uses statistical methods to enable machines to improve with experience. </a:t>
              </a:r>
              <a:endParaRPr/>
            </a:p>
          </p:txBody>
        </p:sp>
        <p:sp>
          <p:nvSpPr>
            <p:cNvPr id="114" name="Google Shape;114;p4"/>
            <p:cNvSpPr/>
            <p:nvPr/>
          </p:nvSpPr>
          <p:spPr>
            <a:xfrm>
              <a:off x="4579894" y="3835050"/>
              <a:ext cx="221061" cy="221061"/>
            </a:xfrm>
            <a:prstGeom prst="ellipse">
              <a:avLst/>
            </a:prstGeom>
            <a:solidFill>
              <a:srgbClr val="BFBFBF"/>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15" name="Google Shape;115;p4"/>
          <p:cNvGrpSpPr/>
          <p:nvPr/>
        </p:nvGrpSpPr>
        <p:grpSpPr>
          <a:xfrm>
            <a:off x="1343047" y="3086062"/>
            <a:ext cx="7182968" cy="1852734"/>
            <a:chOff x="2414083" y="3624218"/>
            <a:chExt cx="8467419" cy="2184038"/>
          </a:xfrm>
        </p:grpSpPr>
        <p:sp>
          <p:nvSpPr>
            <p:cNvPr id="116" name="Google Shape;116;p4"/>
            <p:cNvSpPr/>
            <p:nvPr/>
          </p:nvSpPr>
          <p:spPr>
            <a:xfrm>
              <a:off x="2452711" y="3624218"/>
              <a:ext cx="2184038" cy="2184038"/>
            </a:xfrm>
            <a:prstGeom prst="ellipse">
              <a:avLst/>
            </a:prstGeom>
            <a:solidFill>
              <a:srgbClr val="09ADC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7" name="Google Shape;117;p4"/>
            <p:cNvSpPr txBox="1"/>
            <p:nvPr/>
          </p:nvSpPr>
          <p:spPr>
            <a:xfrm>
              <a:off x="2414083" y="4263685"/>
              <a:ext cx="2276341"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400" b="1" i="0" u="none" strike="noStrike" cap="none">
                  <a:solidFill>
                    <a:srgbClr val="F2F2F2"/>
                  </a:solidFill>
                  <a:latin typeface="Arial"/>
                  <a:ea typeface="Arial"/>
                  <a:cs typeface="Arial"/>
                  <a:sym typeface="Arial"/>
                </a:rPr>
                <a:t>Deep Learning</a:t>
              </a:r>
              <a:endParaRPr/>
            </a:p>
          </p:txBody>
        </p:sp>
        <p:cxnSp>
          <p:nvCxnSpPr>
            <p:cNvPr id="118" name="Google Shape;118;p4"/>
            <p:cNvCxnSpPr>
              <a:endCxn id="119" idx="1"/>
            </p:cNvCxnSpPr>
            <p:nvPr/>
          </p:nvCxnSpPr>
          <p:spPr>
            <a:xfrm>
              <a:off x="4406032" y="4862573"/>
              <a:ext cx="2196000" cy="295800"/>
            </a:xfrm>
            <a:prstGeom prst="straightConnector1">
              <a:avLst/>
            </a:prstGeom>
            <a:noFill/>
            <a:ln w="28575" cap="flat" cmpd="sng">
              <a:solidFill>
                <a:srgbClr val="7F7F7F"/>
              </a:solidFill>
              <a:prstDash val="dash"/>
              <a:round/>
              <a:headEnd type="none" w="sm" len="sm"/>
              <a:tailEnd type="none" w="sm" len="sm"/>
            </a:ln>
          </p:spPr>
        </p:cxnSp>
        <p:sp>
          <p:nvSpPr>
            <p:cNvPr id="119" name="Google Shape;119;p4"/>
            <p:cNvSpPr txBox="1"/>
            <p:nvPr/>
          </p:nvSpPr>
          <p:spPr>
            <a:xfrm>
              <a:off x="6602032" y="4541591"/>
              <a:ext cx="4279470" cy="1233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1400" b="1" i="0" u="none" strike="noStrike" cap="none">
                  <a:solidFill>
                    <a:srgbClr val="094572"/>
                  </a:solidFill>
                  <a:latin typeface="Arial"/>
                  <a:ea typeface="Arial"/>
                  <a:cs typeface="Arial"/>
                  <a:sym typeface="Arial"/>
                </a:rPr>
                <a:t>Deep Learning</a:t>
              </a:r>
              <a:endParaRPr/>
            </a:p>
            <a:p>
              <a:pPr marL="0" marR="0" lvl="0" indent="0" algn="l" rtl="0">
                <a:lnSpc>
                  <a:spcPct val="100000"/>
                </a:lnSpc>
                <a:spcBef>
                  <a:spcPts val="0"/>
                </a:spcBef>
                <a:spcAft>
                  <a:spcPts val="0"/>
                </a:spcAft>
                <a:buNone/>
              </a:pPr>
              <a:r>
                <a:rPr lang="en-SG" sz="1600" b="0" i="0" u="none" strike="noStrike" cap="none">
                  <a:solidFill>
                    <a:srgbClr val="094572"/>
                  </a:solidFill>
                  <a:latin typeface="Arial"/>
                  <a:ea typeface="Arial"/>
                  <a:cs typeface="Arial"/>
                  <a:sym typeface="Arial"/>
                </a:rPr>
                <a:t>Subset of Machine Learning which make the computation of multi-layer neural network feasible</a:t>
              </a:r>
              <a:endParaRPr/>
            </a:p>
          </p:txBody>
        </p:sp>
        <p:sp>
          <p:nvSpPr>
            <p:cNvPr id="120" name="Google Shape;120;p4"/>
            <p:cNvSpPr/>
            <p:nvPr/>
          </p:nvSpPr>
          <p:spPr>
            <a:xfrm>
              <a:off x="4184873" y="4729860"/>
              <a:ext cx="221061" cy="221061"/>
            </a:xfrm>
            <a:prstGeom prst="ellipse">
              <a:avLst/>
            </a:prstGeom>
            <a:solidFill>
              <a:srgbClr val="BFBFBF"/>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Example – Nearest </a:t>
            </a:r>
            <a:r>
              <a:rPr lang="en-SG" b="1" dirty="0" err="1">
                <a:solidFill>
                  <a:srgbClr val="FFFFFF"/>
                </a:solidFill>
              </a:rPr>
              <a:t>Neigbours</a:t>
            </a:r>
            <a:endParaRPr lang="en-SG" b="1" dirty="0">
              <a:solidFill>
                <a:srgbClr val="FFFFFF"/>
              </a:solidFill>
            </a:endParaRPr>
          </a:p>
        </p:txBody>
      </p:sp>
      <p:sp>
        <p:nvSpPr>
          <p:cNvPr id="3" name="Slide Number Placeholder 2">
            <a:extLst>
              <a:ext uri="{FF2B5EF4-FFF2-40B4-BE49-F238E27FC236}">
                <a16:creationId xmlns:a16="http://schemas.microsoft.com/office/drawing/2014/main" id="{7A2438C5-AEC2-4AE0-B7A5-C424B52D42CA}"/>
              </a:ext>
            </a:extLst>
          </p:cNvPr>
          <p:cNvSpPr>
            <a:spLocks noGrp="1"/>
          </p:cNvSpPr>
          <p:nvPr>
            <p:ph type="sldNum" sz="quarter" idx="12"/>
          </p:nvPr>
        </p:nvSpPr>
        <p:spPr/>
        <p:txBody>
          <a:bodyPr/>
          <a:lstStyle/>
          <a:p>
            <a:fld id="{33F988A5-A627-4BE8-A7A2-F038556E4D3A}" type="slidenum">
              <a:rPr lang="en-SG" smtClean="0"/>
              <a:t>40</a:t>
            </a:fld>
            <a:endParaRPr lang="en-SG"/>
          </a:p>
        </p:txBody>
      </p:sp>
    </p:spTree>
    <p:extLst>
      <p:ext uri="{BB962C8B-B14F-4D97-AF65-F5344CB8AC3E}">
        <p14:creationId xmlns:p14="http://schemas.microsoft.com/office/powerpoint/2010/main" val="64524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3"/>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latin typeface="Calibri" panose="020F0502020204030204" pitchFamily="34" charset="0"/>
                <a:cs typeface="Calibri" panose="020F0502020204030204" pitchFamily="34" charset="0"/>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latin typeface="+mj-lt"/>
              </a:rPr>
              <a:t>41</a:t>
            </a:fld>
            <a:endParaRPr lang="en-SG">
              <a:latin typeface="+mj-lt"/>
            </a:endParaRPr>
          </a:p>
        </p:txBody>
      </p:sp>
      <p:sp>
        <p:nvSpPr>
          <p:cNvPr id="5" name="Rectangle 3">
            <a:extLst>
              <a:ext uri="{FF2B5EF4-FFF2-40B4-BE49-F238E27FC236}">
                <a16:creationId xmlns:a16="http://schemas.microsoft.com/office/drawing/2014/main" id="{CD8C154F-5A47-35AD-5B08-40DB11BA42B0}"/>
              </a:ext>
            </a:extLst>
          </p:cNvPr>
          <p:cNvSpPr txBox="1">
            <a:spLocks noChangeArrowheads="1"/>
          </p:cNvSpPr>
          <p:nvPr/>
        </p:nvSpPr>
        <p:spPr>
          <a:xfrm>
            <a:off x="578644" y="1224756"/>
            <a:ext cx="8565356" cy="119822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US" altLang="zh-CN" dirty="0">
                <a:latin typeface="+mj-lt"/>
                <a:ea typeface="宋体" charset="0"/>
                <a:cs typeface="宋体" charset="0"/>
              </a:rPr>
              <a:t>Basic idea:</a:t>
            </a:r>
          </a:p>
          <a:p>
            <a:pPr lvl="1"/>
            <a:r>
              <a:rPr lang="en-US" altLang="zh-CN" dirty="0">
                <a:latin typeface="+mj-lt"/>
                <a:ea typeface="宋体" charset="0"/>
                <a:cs typeface="宋体" charset="0"/>
              </a:rPr>
              <a:t>If it walks like a duck, quacks like a duck, then it’s probably a duck</a:t>
            </a:r>
          </a:p>
        </p:txBody>
      </p:sp>
      <p:grpSp>
        <p:nvGrpSpPr>
          <p:cNvPr id="7" name="Group 4">
            <a:extLst>
              <a:ext uri="{FF2B5EF4-FFF2-40B4-BE49-F238E27FC236}">
                <a16:creationId xmlns:a16="http://schemas.microsoft.com/office/drawing/2014/main" id="{984B5E15-312A-A91C-D0D3-5A0003C808D9}"/>
              </a:ext>
            </a:extLst>
          </p:cNvPr>
          <p:cNvGrpSpPr>
            <a:grpSpLocks/>
          </p:cNvGrpSpPr>
          <p:nvPr/>
        </p:nvGrpSpPr>
        <p:grpSpPr bwMode="auto">
          <a:xfrm>
            <a:off x="817030" y="2061648"/>
            <a:ext cx="7509939" cy="2869452"/>
            <a:chOff x="192" y="1948"/>
            <a:chExt cx="5203" cy="1988"/>
          </a:xfrm>
        </p:grpSpPr>
        <p:pic>
          <p:nvPicPr>
            <p:cNvPr id="8" name="Picture 5" descr="j0345807">
              <a:extLst>
                <a:ext uri="{FF2B5EF4-FFF2-40B4-BE49-F238E27FC236}">
                  <a16:creationId xmlns:a16="http://schemas.microsoft.com/office/drawing/2014/main" id="{74072640-2DDB-DF36-1563-51AEEAA79B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6" y="2283"/>
              <a:ext cx="537" cy="4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6" descr="j0239589">
              <a:extLst>
                <a:ext uri="{FF2B5EF4-FFF2-40B4-BE49-F238E27FC236}">
                  <a16:creationId xmlns:a16="http://schemas.microsoft.com/office/drawing/2014/main" id="{E50CD87A-F50A-BE38-152B-24F8ADA4730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3" y="2756"/>
              <a:ext cx="732" cy="4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 descr="j0350383">
              <a:extLst>
                <a:ext uri="{FF2B5EF4-FFF2-40B4-BE49-F238E27FC236}">
                  <a16:creationId xmlns:a16="http://schemas.microsoft.com/office/drawing/2014/main" id="{ACD3DBDE-AE92-BC40-4783-F499C5BA82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3" y="2094"/>
              <a:ext cx="451" cy="4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8" descr="j0330631">
              <a:extLst>
                <a:ext uri="{FF2B5EF4-FFF2-40B4-BE49-F238E27FC236}">
                  <a16:creationId xmlns:a16="http://schemas.microsoft.com/office/drawing/2014/main" id="{096278CE-C506-2A9B-A29F-9B3080C1962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0" y="3087"/>
              <a:ext cx="379" cy="4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9" descr="j0350389">
              <a:extLst>
                <a:ext uri="{FF2B5EF4-FFF2-40B4-BE49-F238E27FC236}">
                  <a16:creationId xmlns:a16="http://schemas.microsoft.com/office/drawing/2014/main" id="{43E81FB4-7B18-13E6-786D-829CEDF6B79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8" y="3168"/>
              <a:ext cx="624" cy="4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0" descr="j0350356">
              <a:extLst>
                <a:ext uri="{FF2B5EF4-FFF2-40B4-BE49-F238E27FC236}">
                  <a16:creationId xmlns:a16="http://schemas.microsoft.com/office/drawing/2014/main" id="{DE0B62C4-FA4A-4CFD-B419-C3E15E4659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34" y="2567"/>
              <a:ext cx="733" cy="6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Oval 11">
              <a:extLst>
                <a:ext uri="{FF2B5EF4-FFF2-40B4-BE49-F238E27FC236}">
                  <a16:creationId xmlns:a16="http://schemas.microsoft.com/office/drawing/2014/main" id="{8682DA47-55FA-C7D5-F33D-B1D3139F7FE7}"/>
                </a:ext>
              </a:extLst>
            </p:cNvPr>
            <p:cNvSpPr>
              <a:spLocks noChangeArrowheads="1"/>
            </p:cNvSpPr>
            <p:nvPr/>
          </p:nvSpPr>
          <p:spPr bwMode="auto">
            <a:xfrm>
              <a:off x="816" y="1948"/>
              <a:ext cx="2544" cy="1988"/>
            </a:xfrm>
            <a:prstGeom prst="ellipse">
              <a:avLst/>
            </a:prstGeom>
            <a:noFill/>
            <a:ln w="12700">
              <a:solidFill>
                <a:srgbClr val="FF0000"/>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en-US">
                <a:latin typeface="+mj-lt"/>
              </a:endParaRPr>
            </a:p>
          </p:txBody>
        </p:sp>
        <p:sp>
          <p:nvSpPr>
            <p:cNvPr id="18" name="Text Box 12">
              <a:extLst>
                <a:ext uri="{FF2B5EF4-FFF2-40B4-BE49-F238E27FC236}">
                  <a16:creationId xmlns:a16="http://schemas.microsoft.com/office/drawing/2014/main" id="{9D8CC8D9-1337-7695-C9CA-9C50A4032CC5}"/>
                </a:ext>
              </a:extLst>
            </p:cNvPr>
            <p:cNvSpPr txBox="1">
              <a:spLocks noChangeArrowheads="1"/>
            </p:cNvSpPr>
            <p:nvPr/>
          </p:nvSpPr>
          <p:spPr bwMode="auto">
            <a:xfrm>
              <a:off x="192" y="3312"/>
              <a:ext cx="864" cy="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spcBef>
                  <a:spcPct val="50000"/>
                </a:spcBef>
              </a:pPr>
              <a:r>
                <a:rPr lang="en-US" altLang="zh-CN" b="1">
                  <a:latin typeface="+mj-lt"/>
                  <a:ea typeface="宋体" charset="0"/>
                  <a:cs typeface="宋体" charset="0"/>
                </a:rPr>
                <a:t>Training Records</a:t>
              </a:r>
            </a:p>
          </p:txBody>
        </p:sp>
        <p:sp>
          <p:nvSpPr>
            <p:cNvPr id="19" name="Text Box 13">
              <a:extLst>
                <a:ext uri="{FF2B5EF4-FFF2-40B4-BE49-F238E27FC236}">
                  <a16:creationId xmlns:a16="http://schemas.microsoft.com/office/drawing/2014/main" id="{4E51D559-D86E-08D1-0C2A-67549F77A49F}"/>
                </a:ext>
              </a:extLst>
            </p:cNvPr>
            <p:cNvSpPr txBox="1">
              <a:spLocks noChangeArrowheads="1"/>
            </p:cNvSpPr>
            <p:nvPr/>
          </p:nvSpPr>
          <p:spPr bwMode="auto">
            <a:xfrm>
              <a:off x="4512" y="2064"/>
              <a:ext cx="864"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lgn="ctr">
                <a:spcBef>
                  <a:spcPct val="50000"/>
                </a:spcBef>
              </a:pPr>
              <a:r>
                <a:rPr lang="en-US" altLang="zh-CN" b="1">
                  <a:latin typeface="+mj-lt"/>
                  <a:ea typeface="宋体" charset="0"/>
                  <a:cs typeface="宋体" charset="0"/>
                </a:rPr>
                <a:t>Test Record</a:t>
              </a:r>
            </a:p>
          </p:txBody>
        </p:sp>
      </p:grpSp>
      <p:grpSp>
        <p:nvGrpSpPr>
          <p:cNvPr id="20" name="Group 14">
            <a:extLst>
              <a:ext uri="{FF2B5EF4-FFF2-40B4-BE49-F238E27FC236}">
                <a16:creationId xmlns:a16="http://schemas.microsoft.com/office/drawing/2014/main" id="{65E8666C-5949-6EB0-2B8D-F7DFDAD61A72}"/>
              </a:ext>
            </a:extLst>
          </p:cNvPr>
          <p:cNvGrpSpPr>
            <a:grpSpLocks/>
          </p:cNvGrpSpPr>
          <p:nvPr/>
        </p:nvGrpSpPr>
        <p:grpSpPr bwMode="auto">
          <a:xfrm>
            <a:off x="2796110" y="2032093"/>
            <a:ext cx="4572000" cy="2286000"/>
            <a:chOff x="1680" y="1920"/>
            <a:chExt cx="2880" cy="1440"/>
          </a:xfrm>
        </p:grpSpPr>
        <p:sp>
          <p:nvSpPr>
            <p:cNvPr id="21" name="Text Box 15">
              <a:extLst>
                <a:ext uri="{FF2B5EF4-FFF2-40B4-BE49-F238E27FC236}">
                  <a16:creationId xmlns:a16="http://schemas.microsoft.com/office/drawing/2014/main" id="{18A87DA7-1E4B-20CD-597A-2C3CB5A3DC64}"/>
                </a:ext>
              </a:extLst>
            </p:cNvPr>
            <p:cNvSpPr txBox="1">
              <a:spLocks noChangeArrowheads="1"/>
            </p:cNvSpPr>
            <p:nvPr/>
          </p:nvSpPr>
          <p:spPr bwMode="auto">
            <a:xfrm>
              <a:off x="3312" y="1920"/>
              <a:ext cx="864"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spcBef>
                  <a:spcPct val="50000"/>
                </a:spcBef>
              </a:pPr>
              <a:r>
                <a:rPr lang="en-US" altLang="zh-CN" b="1" dirty="0">
                  <a:latin typeface="+mj-lt"/>
                  <a:ea typeface="宋体" charset="0"/>
                  <a:cs typeface="宋体" charset="0"/>
                </a:rPr>
                <a:t>Compute Distance</a:t>
              </a:r>
            </a:p>
          </p:txBody>
        </p:sp>
        <p:grpSp>
          <p:nvGrpSpPr>
            <p:cNvPr id="22" name="Group 16">
              <a:extLst>
                <a:ext uri="{FF2B5EF4-FFF2-40B4-BE49-F238E27FC236}">
                  <a16:creationId xmlns:a16="http://schemas.microsoft.com/office/drawing/2014/main" id="{50745594-A526-FB20-040D-E06FA03CC897}"/>
                </a:ext>
              </a:extLst>
            </p:cNvPr>
            <p:cNvGrpSpPr>
              <a:grpSpLocks/>
            </p:cNvGrpSpPr>
            <p:nvPr/>
          </p:nvGrpSpPr>
          <p:grpSpPr bwMode="auto">
            <a:xfrm>
              <a:off x="1680" y="2256"/>
              <a:ext cx="2880" cy="1104"/>
              <a:chOff x="1680" y="2256"/>
              <a:chExt cx="2880" cy="1104"/>
            </a:xfrm>
          </p:grpSpPr>
          <p:sp>
            <p:nvSpPr>
              <p:cNvPr id="23" name="Line 17">
                <a:extLst>
                  <a:ext uri="{FF2B5EF4-FFF2-40B4-BE49-F238E27FC236}">
                    <a16:creationId xmlns:a16="http://schemas.microsoft.com/office/drawing/2014/main" id="{89AA9383-6454-446A-0D2F-722F6B75D070}"/>
                  </a:ext>
                </a:extLst>
              </p:cNvPr>
              <p:cNvSpPr>
                <a:spLocks noChangeShapeType="1"/>
              </p:cNvSpPr>
              <p:nvPr/>
            </p:nvSpPr>
            <p:spPr bwMode="auto">
              <a:xfrm>
                <a:off x="2832" y="2256"/>
                <a:ext cx="1680" cy="576"/>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mj-lt"/>
                </a:endParaRPr>
              </a:p>
            </p:txBody>
          </p:sp>
          <p:sp>
            <p:nvSpPr>
              <p:cNvPr id="24" name="Line 18">
                <a:extLst>
                  <a:ext uri="{FF2B5EF4-FFF2-40B4-BE49-F238E27FC236}">
                    <a16:creationId xmlns:a16="http://schemas.microsoft.com/office/drawing/2014/main" id="{4FEE4FA6-AEC0-9625-38DD-78E0A7048F4A}"/>
                  </a:ext>
                </a:extLst>
              </p:cNvPr>
              <p:cNvSpPr>
                <a:spLocks noChangeShapeType="1"/>
              </p:cNvSpPr>
              <p:nvPr/>
            </p:nvSpPr>
            <p:spPr bwMode="auto">
              <a:xfrm>
                <a:off x="2544" y="2880"/>
                <a:ext cx="2016" cy="4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mj-lt"/>
                </a:endParaRPr>
              </a:p>
            </p:txBody>
          </p:sp>
          <p:sp>
            <p:nvSpPr>
              <p:cNvPr id="25" name="Line 19">
                <a:extLst>
                  <a:ext uri="{FF2B5EF4-FFF2-40B4-BE49-F238E27FC236}">
                    <a16:creationId xmlns:a16="http://schemas.microsoft.com/office/drawing/2014/main" id="{02F36914-EC71-C96F-CC06-3B84F362C561}"/>
                  </a:ext>
                </a:extLst>
              </p:cNvPr>
              <p:cNvSpPr>
                <a:spLocks noChangeShapeType="1"/>
              </p:cNvSpPr>
              <p:nvPr/>
            </p:nvSpPr>
            <p:spPr bwMode="auto">
              <a:xfrm flipV="1">
                <a:off x="2928" y="3072"/>
                <a:ext cx="1584" cy="28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mj-lt"/>
                </a:endParaRPr>
              </a:p>
            </p:txBody>
          </p:sp>
          <p:sp>
            <p:nvSpPr>
              <p:cNvPr id="26" name="Line 20">
                <a:extLst>
                  <a:ext uri="{FF2B5EF4-FFF2-40B4-BE49-F238E27FC236}">
                    <a16:creationId xmlns:a16="http://schemas.microsoft.com/office/drawing/2014/main" id="{F66B9AED-2AB8-45A4-C65A-510EA759EF67}"/>
                  </a:ext>
                </a:extLst>
              </p:cNvPr>
              <p:cNvSpPr>
                <a:spLocks noChangeShapeType="1"/>
              </p:cNvSpPr>
              <p:nvPr/>
            </p:nvSpPr>
            <p:spPr bwMode="auto">
              <a:xfrm flipV="1">
                <a:off x="1680" y="3024"/>
                <a:ext cx="2832" cy="19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mj-lt"/>
                </a:endParaRPr>
              </a:p>
            </p:txBody>
          </p:sp>
          <p:sp>
            <p:nvSpPr>
              <p:cNvPr id="27" name="Line 21">
                <a:extLst>
                  <a:ext uri="{FF2B5EF4-FFF2-40B4-BE49-F238E27FC236}">
                    <a16:creationId xmlns:a16="http://schemas.microsoft.com/office/drawing/2014/main" id="{A0E7ABDE-428A-2BF8-0E75-930E3E2D3802}"/>
                  </a:ext>
                </a:extLst>
              </p:cNvPr>
              <p:cNvSpPr>
                <a:spLocks noChangeShapeType="1"/>
              </p:cNvSpPr>
              <p:nvPr/>
            </p:nvSpPr>
            <p:spPr bwMode="auto">
              <a:xfrm>
                <a:off x="1920" y="2352"/>
                <a:ext cx="2544" cy="528"/>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mj-lt"/>
                </a:endParaRPr>
              </a:p>
            </p:txBody>
          </p:sp>
        </p:grpSp>
      </p:grpSp>
      <p:grpSp>
        <p:nvGrpSpPr>
          <p:cNvPr id="28" name="Group 22">
            <a:extLst>
              <a:ext uri="{FF2B5EF4-FFF2-40B4-BE49-F238E27FC236}">
                <a16:creationId xmlns:a16="http://schemas.microsoft.com/office/drawing/2014/main" id="{5275A8EF-95F2-CBDE-2BDA-5BFFD3754773}"/>
              </a:ext>
            </a:extLst>
          </p:cNvPr>
          <p:cNvGrpSpPr>
            <a:grpSpLocks/>
          </p:cNvGrpSpPr>
          <p:nvPr/>
        </p:nvGrpSpPr>
        <p:grpSpPr bwMode="auto">
          <a:xfrm>
            <a:off x="4550830" y="3565985"/>
            <a:ext cx="2884256" cy="1209675"/>
            <a:chOff x="2544" y="2880"/>
            <a:chExt cx="2112" cy="762"/>
          </a:xfrm>
        </p:grpSpPr>
        <p:sp>
          <p:nvSpPr>
            <p:cNvPr id="29" name="Text Box 23">
              <a:extLst>
                <a:ext uri="{FF2B5EF4-FFF2-40B4-BE49-F238E27FC236}">
                  <a16:creationId xmlns:a16="http://schemas.microsoft.com/office/drawing/2014/main" id="{1F17A11B-88A9-7CAF-042C-33BFFF57DDAF}"/>
                </a:ext>
              </a:extLst>
            </p:cNvPr>
            <p:cNvSpPr txBox="1">
              <a:spLocks noChangeArrowheads="1"/>
            </p:cNvSpPr>
            <p:nvPr/>
          </p:nvSpPr>
          <p:spPr bwMode="auto">
            <a:xfrm>
              <a:off x="3264" y="3312"/>
              <a:ext cx="1392" cy="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a:spcBef>
                  <a:spcPct val="50000"/>
                </a:spcBef>
              </a:pPr>
              <a:r>
                <a:rPr lang="en-US" altLang="zh-CN" b="1">
                  <a:latin typeface="+mj-lt"/>
                  <a:ea typeface="宋体" charset="0"/>
                  <a:cs typeface="宋体" charset="0"/>
                </a:rPr>
                <a:t>Choose k of the “nearest” records</a:t>
              </a:r>
            </a:p>
          </p:txBody>
        </p:sp>
        <p:grpSp>
          <p:nvGrpSpPr>
            <p:cNvPr id="30" name="Group 24">
              <a:extLst>
                <a:ext uri="{FF2B5EF4-FFF2-40B4-BE49-F238E27FC236}">
                  <a16:creationId xmlns:a16="http://schemas.microsoft.com/office/drawing/2014/main" id="{EB899F13-1940-97AB-F094-530654B02535}"/>
                </a:ext>
              </a:extLst>
            </p:cNvPr>
            <p:cNvGrpSpPr>
              <a:grpSpLocks/>
            </p:cNvGrpSpPr>
            <p:nvPr/>
          </p:nvGrpSpPr>
          <p:grpSpPr bwMode="auto">
            <a:xfrm>
              <a:off x="2544" y="2880"/>
              <a:ext cx="2016" cy="480"/>
              <a:chOff x="2544" y="2880"/>
              <a:chExt cx="2016" cy="480"/>
            </a:xfrm>
          </p:grpSpPr>
          <p:sp>
            <p:nvSpPr>
              <p:cNvPr id="31" name="Line 25">
                <a:extLst>
                  <a:ext uri="{FF2B5EF4-FFF2-40B4-BE49-F238E27FC236}">
                    <a16:creationId xmlns:a16="http://schemas.microsoft.com/office/drawing/2014/main" id="{AD5E5B4B-D08E-832A-7F7B-5CE26DCB0303}"/>
                  </a:ext>
                </a:extLst>
              </p:cNvPr>
              <p:cNvSpPr>
                <a:spLocks noChangeShapeType="1"/>
              </p:cNvSpPr>
              <p:nvPr/>
            </p:nvSpPr>
            <p:spPr bwMode="auto">
              <a:xfrm>
                <a:off x="2544" y="2880"/>
                <a:ext cx="2016" cy="48"/>
              </a:xfrm>
              <a:prstGeom prst="line">
                <a:avLst/>
              </a:prstGeom>
              <a:noFill/>
              <a:ln w="444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mj-lt"/>
                </a:endParaRPr>
              </a:p>
            </p:txBody>
          </p:sp>
          <p:sp>
            <p:nvSpPr>
              <p:cNvPr id="32" name="Line 26">
                <a:extLst>
                  <a:ext uri="{FF2B5EF4-FFF2-40B4-BE49-F238E27FC236}">
                    <a16:creationId xmlns:a16="http://schemas.microsoft.com/office/drawing/2014/main" id="{B42C2C20-C840-CB45-C203-F8D010459624}"/>
                  </a:ext>
                </a:extLst>
              </p:cNvPr>
              <p:cNvSpPr>
                <a:spLocks noChangeShapeType="1"/>
              </p:cNvSpPr>
              <p:nvPr/>
            </p:nvSpPr>
            <p:spPr bwMode="auto">
              <a:xfrm flipV="1">
                <a:off x="2928" y="3072"/>
                <a:ext cx="1584" cy="288"/>
              </a:xfrm>
              <a:prstGeom prst="line">
                <a:avLst/>
              </a:prstGeom>
              <a:noFill/>
              <a:ln w="44450">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latin typeface="+mj-lt"/>
                </a:endParaRPr>
              </a:p>
            </p:txBody>
          </p:sp>
        </p:grpSp>
      </p:grpSp>
    </p:spTree>
    <p:extLst>
      <p:ext uri="{BB962C8B-B14F-4D97-AF65-F5344CB8AC3E}">
        <p14:creationId xmlns:p14="http://schemas.microsoft.com/office/powerpoint/2010/main" val="74786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42</a:t>
            </a:fld>
            <a:endParaRPr lang="en-SG"/>
          </a:p>
        </p:txBody>
      </p:sp>
      <p:sp>
        <p:nvSpPr>
          <p:cNvPr id="3" name="Rectangle 31">
            <a:extLst>
              <a:ext uri="{FF2B5EF4-FFF2-40B4-BE49-F238E27FC236}">
                <a16:creationId xmlns:a16="http://schemas.microsoft.com/office/drawing/2014/main" id="{4BC79F13-0CBC-E036-5A9E-8B323972DFEB}"/>
              </a:ext>
            </a:extLst>
          </p:cNvPr>
          <p:cNvSpPr txBox="1">
            <a:spLocks noChangeArrowheads="1"/>
          </p:cNvSpPr>
          <p:nvPr/>
        </p:nvSpPr>
        <p:spPr>
          <a:xfrm>
            <a:off x="474661" y="1409533"/>
            <a:ext cx="7662864" cy="326716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US" altLang="zh-CN" dirty="0">
                <a:latin typeface="+mj-lt"/>
                <a:ea typeface="宋体" charset="0"/>
                <a:cs typeface="宋体" charset="0"/>
              </a:rPr>
              <a:t>Majority vote within the k nearest neighbors</a:t>
            </a:r>
          </a:p>
          <a:p>
            <a:pPr>
              <a:buFont typeface="Wingdings" charset="0"/>
              <a:buNone/>
            </a:pPr>
            <a:r>
              <a:rPr lang="en-US" altLang="zh-CN" dirty="0">
                <a:latin typeface="+mj-lt"/>
                <a:ea typeface="宋体" charset="0"/>
                <a:cs typeface="宋体" charset="0"/>
              </a:rPr>
              <a:t>   </a:t>
            </a:r>
          </a:p>
        </p:txBody>
      </p:sp>
      <p:grpSp>
        <p:nvGrpSpPr>
          <p:cNvPr id="4" name="Group 2">
            <a:extLst>
              <a:ext uri="{FF2B5EF4-FFF2-40B4-BE49-F238E27FC236}">
                <a16:creationId xmlns:a16="http://schemas.microsoft.com/office/drawing/2014/main" id="{102D34F4-0E10-F475-D970-ED07FFF0336B}"/>
              </a:ext>
            </a:extLst>
          </p:cNvPr>
          <p:cNvGrpSpPr>
            <a:grpSpLocks/>
          </p:cNvGrpSpPr>
          <p:nvPr/>
        </p:nvGrpSpPr>
        <p:grpSpPr bwMode="auto">
          <a:xfrm>
            <a:off x="1258886" y="1992239"/>
            <a:ext cx="4648200" cy="2438400"/>
            <a:chOff x="960" y="2112"/>
            <a:chExt cx="2928" cy="1536"/>
          </a:xfrm>
        </p:grpSpPr>
        <p:sp>
          <p:nvSpPr>
            <p:cNvPr id="11" name="Rectangle 3">
              <a:extLst>
                <a:ext uri="{FF2B5EF4-FFF2-40B4-BE49-F238E27FC236}">
                  <a16:creationId xmlns:a16="http://schemas.microsoft.com/office/drawing/2014/main" id="{06DC88AC-937D-2393-631F-60A3D0015C3D}"/>
                </a:ext>
              </a:extLst>
            </p:cNvPr>
            <p:cNvSpPr>
              <a:spLocks noChangeArrowheads="1"/>
            </p:cNvSpPr>
            <p:nvPr/>
          </p:nvSpPr>
          <p:spPr bwMode="auto">
            <a:xfrm>
              <a:off x="960" y="2112"/>
              <a:ext cx="2928" cy="1536"/>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33" name="Oval 4">
              <a:extLst>
                <a:ext uri="{FF2B5EF4-FFF2-40B4-BE49-F238E27FC236}">
                  <a16:creationId xmlns:a16="http://schemas.microsoft.com/office/drawing/2014/main" id="{4EBB5EC5-DC77-9DC1-04C9-92D816977CA1}"/>
                </a:ext>
              </a:extLst>
            </p:cNvPr>
            <p:cNvSpPr>
              <a:spLocks noChangeArrowheads="1"/>
            </p:cNvSpPr>
            <p:nvPr/>
          </p:nvSpPr>
          <p:spPr bwMode="auto">
            <a:xfrm>
              <a:off x="1248" y="244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4" name="Oval 5">
              <a:extLst>
                <a:ext uri="{FF2B5EF4-FFF2-40B4-BE49-F238E27FC236}">
                  <a16:creationId xmlns:a16="http://schemas.microsoft.com/office/drawing/2014/main" id="{E45E260A-45E4-E123-6440-F1E1E560B23A}"/>
                </a:ext>
              </a:extLst>
            </p:cNvPr>
            <p:cNvSpPr>
              <a:spLocks noChangeArrowheads="1"/>
            </p:cNvSpPr>
            <p:nvPr/>
          </p:nvSpPr>
          <p:spPr bwMode="auto">
            <a:xfrm>
              <a:off x="1536" y="240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5" name="Oval 6">
              <a:extLst>
                <a:ext uri="{FF2B5EF4-FFF2-40B4-BE49-F238E27FC236}">
                  <a16:creationId xmlns:a16="http://schemas.microsoft.com/office/drawing/2014/main" id="{897E04D2-F157-FBCD-79AC-96F563B3A00E}"/>
                </a:ext>
              </a:extLst>
            </p:cNvPr>
            <p:cNvSpPr>
              <a:spLocks noChangeArrowheads="1"/>
            </p:cNvSpPr>
            <p:nvPr/>
          </p:nvSpPr>
          <p:spPr bwMode="auto">
            <a:xfrm>
              <a:off x="1200" y="288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6" name="Oval 7">
              <a:extLst>
                <a:ext uri="{FF2B5EF4-FFF2-40B4-BE49-F238E27FC236}">
                  <a16:creationId xmlns:a16="http://schemas.microsoft.com/office/drawing/2014/main" id="{D4A5255A-A962-6435-F73D-8AA99B1B06FE}"/>
                </a:ext>
              </a:extLst>
            </p:cNvPr>
            <p:cNvSpPr>
              <a:spLocks noChangeArrowheads="1"/>
            </p:cNvSpPr>
            <p:nvPr/>
          </p:nvSpPr>
          <p:spPr bwMode="auto">
            <a:xfrm>
              <a:off x="2064" y="264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 name="Oval 8">
              <a:extLst>
                <a:ext uri="{FF2B5EF4-FFF2-40B4-BE49-F238E27FC236}">
                  <a16:creationId xmlns:a16="http://schemas.microsoft.com/office/drawing/2014/main" id="{5D1BB5B8-D04C-269C-93C2-B50C1528C068}"/>
                </a:ext>
              </a:extLst>
            </p:cNvPr>
            <p:cNvSpPr>
              <a:spLocks noChangeArrowheads="1"/>
            </p:cNvSpPr>
            <p:nvPr/>
          </p:nvSpPr>
          <p:spPr bwMode="auto">
            <a:xfrm>
              <a:off x="1488" y="278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8" name="Oval 9">
              <a:extLst>
                <a:ext uri="{FF2B5EF4-FFF2-40B4-BE49-F238E27FC236}">
                  <a16:creationId xmlns:a16="http://schemas.microsoft.com/office/drawing/2014/main" id="{B58AF32C-2381-EA11-FB94-924642171324}"/>
                </a:ext>
              </a:extLst>
            </p:cNvPr>
            <p:cNvSpPr>
              <a:spLocks noChangeArrowheads="1"/>
            </p:cNvSpPr>
            <p:nvPr/>
          </p:nvSpPr>
          <p:spPr bwMode="auto">
            <a:xfrm>
              <a:off x="1584" y="326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9" name="Oval 10">
              <a:extLst>
                <a:ext uri="{FF2B5EF4-FFF2-40B4-BE49-F238E27FC236}">
                  <a16:creationId xmlns:a16="http://schemas.microsoft.com/office/drawing/2014/main" id="{D3A310E7-EF7C-91C6-3980-4063487939E1}"/>
                </a:ext>
              </a:extLst>
            </p:cNvPr>
            <p:cNvSpPr>
              <a:spLocks noChangeArrowheads="1"/>
            </p:cNvSpPr>
            <p:nvPr/>
          </p:nvSpPr>
          <p:spPr bwMode="auto">
            <a:xfrm>
              <a:off x="1824" y="283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0" name="Oval 11">
              <a:extLst>
                <a:ext uri="{FF2B5EF4-FFF2-40B4-BE49-F238E27FC236}">
                  <a16:creationId xmlns:a16="http://schemas.microsoft.com/office/drawing/2014/main" id="{73C7B621-5032-82CB-D780-7CC79960CA4C}"/>
                </a:ext>
              </a:extLst>
            </p:cNvPr>
            <p:cNvSpPr>
              <a:spLocks noChangeArrowheads="1"/>
            </p:cNvSpPr>
            <p:nvPr/>
          </p:nvSpPr>
          <p:spPr bwMode="auto">
            <a:xfrm>
              <a:off x="2304" y="29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1" name="Oval 12">
              <a:extLst>
                <a:ext uri="{FF2B5EF4-FFF2-40B4-BE49-F238E27FC236}">
                  <a16:creationId xmlns:a16="http://schemas.microsoft.com/office/drawing/2014/main" id="{63D7FA30-A817-1095-9C96-ABEDCE5A1735}"/>
                </a:ext>
              </a:extLst>
            </p:cNvPr>
            <p:cNvSpPr>
              <a:spLocks noChangeArrowheads="1"/>
            </p:cNvSpPr>
            <p:nvPr/>
          </p:nvSpPr>
          <p:spPr bwMode="auto">
            <a:xfrm>
              <a:off x="2352" y="235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2" name="Oval 13">
              <a:extLst>
                <a:ext uri="{FF2B5EF4-FFF2-40B4-BE49-F238E27FC236}">
                  <a16:creationId xmlns:a16="http://schemas.microsoft.com/office/drawing/2014/main" id="{BD1054EE-29F0-724F-1F11-D5F3D15B3318}"/>
                </a:ext>
              </a:extLst>
            </p:cNvPr>
            <p:cNvSpPr>
              <a:spLocks noChangeArrowheads="1"/>
            </p:cNvSpPr>
            <p:nvPr/>
          </p:nvSpPr>
          <p:spPr bwMode="auto">
            <a:xfrm>
              <a:off x="1872" y="235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3" name="Oval 14">
              <a:extLst>
                <a:ext uri="{FF2B5EF4-FFF2-40B4-BE49-F238E27FC236}">
                  <a16:creationId xmlns:a16="http://schemas.microsoft.com/office/drawing/2014/main" id="{665DA991-4402-EF96-C8E7-6BB29F5606DC}"/>
                </a:ext>
              </a:extLst>
            </p:cNvPr>
            <p:cNvSpPr>
              <a:spLocks noChangeArrowheads="1"/>
            </p:cNvSpPr>
            <p:nvPr/>
          </p:nvSpPr>
          <p:spPr bwMode="auto">
            <a:xfrm>
              <a:off x="2400" y="264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 name="Oval 15">
              <a:extLst>
                <a:ext uri="{FF2B5EF4-FFF2-40B4-BE49-F238E27FC236}">
                  <a16:creationId xmlns:a16="http://schemas.microsoft.com/office/drawing/2014/main" id="{F34D9FA1-C244-8867-03C0-8968036F6006}"/>
                </a:ext>
              </a:extLst>
            </p:cNvPr>
            <p:cNvSpPr>
              <a:spLocks noChangeArrowheads="1"/>
            </p:cNvSpPr>
            <p:nvPr/>
          </p:nvSpPr>
          <p:spPr bwMode="auto">
            <a:xfrm>
              <a:off x="1728" y="254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5" name="Oval 16">
              <a:extLst>
                <a:ext uri="{FF2B5EF4-FFF2-40B4-BE49-F238E27FC236}">
                  <a16:creationId xmlns:a16="http://schemas.microsoft.com/office/drawing/2014/main" id="{328D22F4-F024-57E1-F9BC-825FD983883A}"/>
                </a:ext>
              </a:extLst>
            </p:cNvPr>
            <p:cNvSpPr>
              <a:spLocks noChangeArrowheads="1"/>
            </p:cNvSpPr>
            <p:nvPr/>
          </p:nvSpPr>
          <p:spPr bwMode="auto">
            <a:xfrm>
              <a:off x="2064" y="29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6" name="Oval 17">
              <a:extLst>
                <a:ext uri="{FF2B5EF4-FFF2-40B4-BE49-F238E27FC236}">
                  <a16:creationId xmlns:a16="http://schemas.microsoft.com/office/drawing/2014/main" id="{A2B91EE4-D5D7-B46A-51BE-BBE617FEBC07}"/>
                </a:ext>
              </a:extLst>
            </p:cNvPr>
            <p:cNvSpPr>
              <a:spLocks noChangeArrowheads="1"/>
            </p:cNvSpPr>
            <p:nvPr/>
          </p:nvSpPr>
          <p:spPr bwMode="auto">
            <a:xfrm>
              <a:off x="3216" y="249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7" name="Oval 18">
              <a:extLst>
                <a:ext uri="{FF2B5EF4-FFF2-40B4-BE49-F238E27FC236}">
                  <a16:creationId xmlns:a16="http://schemas.microsoft.com/office/drawing/2014/main" id="{6A82EDDD-7FD4-4CCA-0D3B-ABCF3E5CDDB0}"/>
                </a:ext>
              </a:extLst>
            </p:cNvPr>
            <p:cNvSpPr>
              <a:spLocks noChangeArrowheads="1"/>
            </p:cNvSpPr>
            <p:nvPr/>
          </p:nvSpPr>
          <p:spPr bwMode="auto">
            <a:xfrm>
              <a:off x="2880" y="235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8" name="Oval 19">
              <a:extLst>
                <a:ext uri="{FF2B5EF4-FFF2-40B4-BE49-F238E27FC236}">
                  <a16:creationId xmlns:a16="http://schemas.microsoft.com/office/drawing/2014/main" id="{6065DBE2-EEFE-C4BD-05D4-24DE71FD529E}"/>
                </a:ext>
              </a:extLst>
            </p:cNvPr>
            <p:cNvSpPr>
              <a:spLocks noChangeArrowheads="1"/>
            </p:cNvSpPr>
            <p:nvPr/>
          </p:nvSpPr>
          <p:spPr bwMode="auto">
            <a:xfrm>
              <a:off x="2928" y="249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9" name="Oval 20">
              <a:extLst>
                <a:ext uri="{FF2B5EF4-FFF2-40B4-BE49-F238E27FC236}">
                  <a16:creationId xmlns:a16="http://schemas.microsoft.com/office/drawing/2014/main" id="{774E2EC2-181F-18C2-39BD-78754FCD1C39}"/>
                </a:ext>
              </a:extLst>
            </p:cNvPr>
            <p:cNvSpPr>
              <a:spLocks noChangeArrowheads="1"/>
            </p:cNvSpPr>
            <p:nvPr/>
          </p:nvSpPr>
          <p:spPr bwMode="auto">
            <a:xfrm>
              <a:off x="3072" y="244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0" name="Oval 21">
              <a:extLst>
                <a:ext uri="{FF2B5EF4-FFF2-40B4-BE49-F238E27FC236}">
                  <a16:creationId xmlns:a16="http://schemas.microsoft.com/office/drawing/2014/main" id="{02ACFD57-1E9A-9938-32BA-CA06D6BB3089}"/>
                </a:ext>
              </a:extLst>
            </p:cNvPr>
            <p:cNvSpPr>
              <a:spLocks noChangeArrowheads="1"/>
            </p:cNvSpPr>
            <p:nvPr/>
          </p:nvSpPr>
          <p:spPr bwMode="auto">
            <a:xfrm>
              <a:off x="2640" y="249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1" name="Oval 22">
              <a:extLst>
                <a:ext uri="{FF2B5EF4-FFF2-40B4-BE49-F238E27FC236}">
                  <a16:creationId xmlns:a16="http://schemas.microsoft.com/office/drawing/2014/main" id="{80234548-AD79-11DA-4363-7E2201D0BEF8}"/>
                </a:ext>
              </a:extLst>
            </p:cNvPr>
            <p:cNvSpPr>
              <a:spLocks noChangeArrowheads="1"/>
            </p:cNvSpPr>
            <p:nvPr/>
          </p:nvSpPr>
          <p:spPr bwMode="auto">
            <a:xfrm>
              <a:off x="2832" y="283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2" name="Oval 23">
              <a:extLst>
                <a:ext uri="{FF2B5EF4-FFF2-40B4-BE49-F238E27FC236}">
                  <a16:creationId xmlns:a16="http://schemas.microsoft.com/office/drawing/2014/main" id="{65EC47E5-AD9F-9DE7-CF6C-642A1717A158}"/>
                </a:ext>
              </a:extLst>
            </p:cNvPr>
            <p:cNvSpPr>
              <a:spLocks noChangeArrowheads="1"/>
            </p:cNvSpPr>
            <p:nvPr/>
          </p:nvSpPr>
          <p:spPr bwMode="auto">
            <a:xfrm>
              <a:off x="2208" y="249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3" name="Oval 24">
              <a:extLst>
                <a:ext uri="{FF2B5EF4-FFF2-40B4-BE49-F238E27FC236}">
                  <a16:creationId xmlns:a16="http://schemas.microsoft.com/office/drawing/2014/main" id="{4D791121-2716-59AE-DFD4-263271B1CEE6}"/>
                </a:ext>
              </a:extLst>
            </p:cNvPr>
            <p:cNvSpPr>
              <a:spLocks noChangeArrowheads="1"/>
            </p:cNvSpPr>
            <p:nvPr/>
          </p:nvSpPr>
          <p:spPr bwMode="auto">
            <a:xfrm>
              <a:off x="2160"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4" name="Oval 25">
              <a:extLst>
                <a:ext uri="{FF2B5EF4-FFF2-40B4-BE49-F238E27FC236}">
                  <a16:creationId xmlns:a16="http://schemas.microsoft.com/office/drawing/2014/main" id="{1D48A376-7CE6-58F1-0439-6645D11C4708}"/>
                </a:ext>
              </a:extLst>
            </p:cNvPr>
            <p:cNvSpPr>
              <a:spLocks noChangeArrowheads="1"/>
            </p:cNvSpPr>
            <p:nvPr/>
          </p:nvSpPr>
          <p:spPr bwMode="auto">
            <a:xfrm>
              <a:off x="2592" y="283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5" name="Oval 26">
              <a:extLst>
                <a:ext uri="{FF2B5EF4-FFF2-40B4-BE49-F238E27FC236}">
                  <a16:creationId xmlns:a16="http://schemas.microsoft.com/office/drawing/2014/main" id="{6C2FF8E8-A123-F6CE-7252-BDFAF892BA3D}"/>
                </a:ext>
              </a:extLst>
            </p:cNvPr>
            <p:cNvSpPr>
              <a:spLocks noChangeArrowheads="1"/>
            </p:cNvSpPr>
            <p:nvPr/>
          </p:nvSpPr>
          <p:spPr bwMode="auto">
            <a:xfrm>
              <a:off x="2208" y="307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6" name="Oval 27">
              <a:extLst>
                <a:ext uri="{FF2B5EF4-FFF2-40B4-BE49-F238E27FC236}">
                  <a16:creationId xmlns:a16="http://schemas.microsoft.com/office/drawing/2014/main" id="{5E8546BA-5673-0630-6B85-F1B835CEC0FD}"/>
                </a:ext>
              </a:extLst>
            </p:cNvPr>
            <p:cNvSpPr>
              <a:spLocks noChangeArrowheads="1"/>
            </p:cNvSpPr>
            <p:nvPr/>
          </p:nvSpPr>
          <p:spPr bwMode="auto">
            <a:xfrm>
              <a:off x="2688"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7" name="Oval 28">
              <a:extLst>
                <a:ext uri="{FF2B5EF4-FFF2-40B4-BE49-F238E27FC236}">
                  <a16:creationId xmlns:a16="http://schemas.microsoft.com/office/drawing/2014/main" id="{9BCCD428-FAB5-0D2C-5445-BF3D78057E9F}"/>
                </a:ext>
              </a:extLst>
            </p:cNvPr>
            <p:cNvSpPr>
              <a:spLocks noChangeArrowheads="1"/>
            </p:cNvSpPr>
            <p:nvPr/>
          </p:nvSpPr>
          <p:spPr bwMode="auto">
            <a:xfrm>
              <a:off x="2976" y="288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58" name="Oval 29">
              <a:extLst>
                <a:ext uri="{FF2B5EF4-FFF2-40B4-BE49-F238E27FC236}">
                  <a16:creationId xmlns:a16="http://schemas.microsoft.com/office/drawing/2014/main" id="{D0CEB6DA-7957-EBC8-8BBF-F6632FFE81C5}"/>
                </a:ext>
              </a:extLst>
            </p:cNvPr>
            <p:cNvSpPr>
              <a:spLocks noChangeArrowheads="1"/>
            </p:cNvSpPr>
            <p:nvPr/>
          </p:nvSpPr>
          <p:spPr bwMode="auto">
            <a:xfrm>
              <a:off x="2352" y="3312"/>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aphicFrame>
        <p:nvGraphicFramePr>
          <p:cNvPr id="59" name="Object 32">
            <a:extLst>
              <a:ext uri="{FF2B5EF4-FFF2-40B4-BE49-F238E27FC236}">
                <a16:creationId xmlns:a16="http://schemas.microsoft.com/office/drawing/2014/main" id="{37853FEB-9899-A7AB-9B81-B24D1ECC6759}"/>
              </a:ext>
            </a:extLst>
          </p:cNvPr>
          <p:cNvGraphicFramePr>
            <a:graphicFrameLocks noChangeAspect="1"/>
          </p:cNvGraphicFramePr>
          <p:nvPr/>
        </p:nvGraphicFramePr>
        <p:xfrm>
          <a:off x="6097586" y="2119239"/>
          <a:ext cx="2362200" cy="838200"/>
        </p:xfrm>
        <a:graphic>
          <a:graphicData uri="http://schemas.openxmlformats.org/presentationml/2006/ole">
            <mc:AlternateContent xmlns:mc="http://schemas.openxmlformats.org/markup-compatibility/2006">
              <mc:Choice xmlns:v="urn:schemas-microsoft-com:vml" Requires="v">
                <p:oleObj name="Bitmap Image" r:id="rId3" imgW="2019048" imgH="724001" progId="Paint.Picture">
                  <p:embed/>
                </p:oleObj>
              </mc:Choice>
              <mc:Fallback>
                <p:oleObj name="Bitmap Image" r:id="rId3" imgW="2019048" imgH="724001" progId="Paint.Picture">
                  <p:embed/>
                  <p:pic>
                    <p:nvPicPr>
                      <p:cNvPr id="59" name="Object 32">
                        <a:extLst>
                          <a:ext uri="{FF2B5EF4-FFF2-40B4-BE49-F238E27FC236}">
                            <a16:creationId xmlns:a16="http://schemas.microsoft.com/office/drawing/2014/main" id="{37853FEB-9899-A7AB-9B81-B24D1ECC6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586" y="2119239"/>
                        <a:ext cx="236220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60" name="Rectangle 33">
            <a:extLst>
              <a:ext uri="{FF2B5EF4-FFF2-40B4-BE49-F238E27FC236}">
                <a16:creationId xmlns:a16="http://schemas.microsoft.com/office/drawing/2014/main" id="{BA12A02B-8A60-6E01-FF63-6E72889A08B6}"/>
              </a:ext>
            </a:extLst>
          </p:cNvPr>
          <p:cNvSpPr>
            <a:spLocks noChangeArrowheads="1"/>
          </p:cNvSpPr>
          <p:nvPr/>
        </p:nvSpPr>
        <p:spPr bwMode="auto">
          <a:xfrm>
            <a:off x="6440486" y="3013833"/>
            <a:ext cx="2057400" cy="1219200"/>
          </a:xfrm>
          <a:prstGeom prst="rect">
            <a:avLst/>
          </a:prstGeom>
          <a:solidFill>
            <a:schemeClr val="bg1"/>
          </a:solidFill>
          <a:ln w="9525">
            <a:solidFill>
              <a:schemeClr val="bg1"/>
            </a:solidFill>
            <a:miter lim="800000"/>
            <a:headEnd/>
            <a:tailEnd/>
          </a:ln>
        </p:spPr>
        <p:txBody>
          <a:bodyPr wrap="none" anchor="ctr"/>
          <a:lstStyle/>
          <a:p>
            <a:pPr algn="ctr"/>
            <a:r>
              <a:rPr lang="en-US" altLang="zh-CN" dirty="0">
                <a:latin typeface="Arial" charset="0"/>
                <a:ea typeface="宋体" charset="0"/>
                <a:cs typeface="宋体" charset="0"/>
              </a:rPr>
              <a:t>K= 1:  </a:t>
            </a:r>
            <a:r>
              <a:rPr lang="en-US" altLang="zh-CN" dirty="0">
                <a:solidFill>
                  <a:schemeClr val="accent1"/>
                </a:solidFill>
                <a:latin typeface="Arial" charset="0"/>
                <a:ea typeface="宋体" charset="0"/>
                <a:cs typeface="宋体" charset="0"/>
              </a:rPr>
              <a:t>dark green</a:t>
            </a:r>
          </a:p>
          <a:p>
            <a:pPr algn="ctr"/>
            <a:r>
              <a:rPr lang="en-US" altLang="zh-CN" dirty="0">
                <a:latin typeface="Arial" charset="0"/>
                <a:ea typeface="宋体" charset="0"/>
                <a:cs typeface="宋体" charset="0"/>
              </a:rPr>
              <a:t>K= 3:  </a:t>
            </a:r>
            <a:r>
              <a:rPr lang="en-US" altLang="zh-CN" dirty="0">
                <a:solidFill>
                  <a:srgbClr val="66FF33"/>
                </a:solidFill>
                <a:latin typeface="Arial" charset="0"/>
                <a:ea typeface="宋体" charset="0"/>
                <a:cs typeface="宋体" charset="0"/>
              </a:rPr>
              <a:t>green</a:t>
            </a:r>
          </a:p>
        </p:txBody>
      </p:sp>
      <p:grpSp>
        <p:nvGrpSpPr>
          <p:cNvPr id="61" name="Group 34">
            <a:extLst>
              <a:ext uri="{FF2B5EF4-FFF2-40B4-BE49-F238E27FC236}">
                <a16:creationId xmlns:a16="http://schemas.microsoft.com/office/drawing/2014/main" id="{3566A551-AA5C-FB12-D051-CEAEFE89C7D8}"/>
              </a:ext>
            </a:extLst>
          </p:cNvPr>
          <p:cNvGrpSpPr>
            <a:grpSpLocks/>
          </p:cNvGrpSpPr>
          <p:nvPr/>
        </p:nvGrpSpPr>
        <p:grpSpPr bwMode="auto">
          <a:xfrm>
            <a:off x="3773486" y="2447855"/>
            <a:ext cx="2832100" cy="534988"/>
            <a:chOff x="2544" y="2399"/>
            <a:chExt cx="1784" cy="337"/>
          </a:xfrm>
        </p:grpSpPr>
        <p:sp>
          <p:nvSpPr>
            <p:cNvPr id="62" name="Oval 35">
              <a:extLst>
                <a:ext uri="{FF2B5EF4-FFF2-40B4-BE49-F238E27FC236}">
                  <a16:creationId xmlns:a16="http://schemas.microsoft.com/office/drawing/2014/main" id="{85D67DA1-6398-235D-1E8B-21EAD894AEC2}"/>
                </a:ext>
              </a:extLst>
            </p:cNvPr>
            <p:cNvSpPr>
              <a:spLocks noChangeArrowheads="1"/>
            </p:cNvSpPr>
            <p:nvPr/>
          </p:nvSpPr>
          <p:spPr bwMode="auto">
            <a:xfrm>
              <a:off x="2544" y="2640"/>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63" name="Line 36">
              <a:extLst>
                <a:ext uri="{FF2B5EF4-FFF2-40B4-BE49-F238E27FC236}">
                  <a16:creationId xmlns:a16="http://schemas.microsoft.com/office/drawing/2014/main" id="{F7E46A02-A108-EDDF-2922-6EB7939CE0C7}"/>
                </a:ext>
              </a:extLst>
            </p:cNvPr>
            <p:cNvSpPr>
              <a:spLocks noChangeShapeType="1"/>
            </p:cNvSpPr>
            <p:nvPr/>
          </p:nvSpPr>
          <p:spPr bwMode="auto">
            <a:xfrm flipV="1">
              <a:off x="2640" y="2506"/>
              <a:ext cx="1016" cy="134"/>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64" name="Text Box 37">
              <a:extLst>
                <a:ext uri="{FF2B5EF4-FFF2-40B4-BE49-F238E27FC236}">
                  <a16:creationId xmlns:a16="http://schemas.microsoft.com/office/drawing/2014/main" id="{4A1B13F0-2A67-BE81-2177-5765AA194AE8}"/>
                </a:ext>
              </a:extLst>
            </p:cNvPr>
            <p:cNvSpPr txBox="1">
              <a:spLocks noChangeArrowheads="1"/>
            </p:cNvSpPr>
            <p:nvPr/>
          </p:nvSpPr>
          <p:spPr bwMode="auto">
            <a:xfrm>
              <a:off x="3656" y="2399"/>
              <a:ext cx="67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charset="0"/>
                  <a:ea typeface="ＭＳ Ｐゴシック" charset="0"/>
                </a:defRPr>
              </a:lvl1pPr>
              <a:lvl2pPr marL="742950" indent="-285750" eaLnBrk="0" hangingPunct="0">
                <a:defRPr>
                  <a:solidFill>
                    <a:schemeClr val="tx1"/>
                  </a:solidFill>
                  <a:latin typeface="Tahoma" charset="0"/>
                  <a:ea typeface="ＭＳ Ｐゴシック" charset="0"/>
                </a:defRPr>
              </a:lvl2pPr>
              <a:lvl3pPr marL="1143000" indent="-228600" eaLnBrk="0" hangingPunct="0">
                <a:defRPr>
                  <a:solidFill>
                    <a:schemeClr val="tx1"/>
                  </a:solidFill>
                  <a:latin typeface="Tahoma" charset="0"/>
                  <a:ea typeface="ＭＳ Ｐゴシック" charset="0"/>
                </a:defRPr>
              </a:lvl3pPr>
              <a:lvl4pPr marL="1600200" indent="-228600" eaLnBrk="0" hangingPunct="0">
                <a:defRPr>
                  <a:solidFill>
                    <a:schemeClr val="tx1"/>
                  </a:solidFill>
                  <a:latin typeface="Tahoma" charset="0"/>
                  <a:ea typeface="ＭＳ Ｐゴシック" charset="0"/>
                </a:defRPr>
              </a:lvl4pPr>
              <a:lvl5pPr marL="2057400" indent="-228600" eaLnBrk="0" hangingPunct="0">
                <a:defRPr>
                  <a:solidFill>
                    <a:schemeClr val="tx1"/>
                  </a:solidFill>
                  <a:latin typeface="Tahoma" charset="0"/>
                  <a:ea typeface="ＭＳ Ｐゴシック" charset="0"/>
                </a:defRPr>
              </a:lvl5pPr>
              <a:lvl6pPr marL="2514600" indent="-228600" eaLnBrk="0" fontAlgn="base" hangingPunct="0">
                <a:spcBef>
                  <a:spcPct val="0"/>
                </a:spcBef>
                <a:spcAft>
                  <a:spcPct val="0"/>
                </a:spcAft>
                <a:defRPr>
                  <a:solidFill>
                    <a:schemeClr val="tx1"/>
                  </a:solidFill>
                  <a:latin typeface="Tahoma" charset="0"/>
                  <a:ea typeface="ＭＳ Ｐゴシック" charset="0"/>
                </a:defRPr>
              </a:lvl6pPr>
              <a:lvl7pPr marL="2971800" indent="-228600" eaLnBrk="0" fontAlgn="base" hangingPunct="0">
                <a:spcBef>
                  <a:spcPct val="0"/>
                </a:spcBef>
                <a:spcAft>
                  <a:spcPct val="0"/>
                </a:spcAft>
                <a:defRPr>
                  <a:solidFill>
                    <a:schemeClr val="tx1"/>
                  </a:solidFill>
                  <a:latin typeface="Tahoma" charset="0"/>
                  <a:ea typeface="ＭＳ Ｐゴシック" charset="0"/>
                </a:defRPr>
              </a:lvl7pPr>
              <a:lvl8pPr marL="3429000" indent="-228600" eaLnBrk="0" fontAlgn="base" hangingPunct="0">
                <a:spcBef>
                  <a:spcPct val="0"/>
                </a:spcBef>
                <a:spcAft>
                  <a:spcPct val="0"/>
                </a:spcAft>
                <a:defRPr>
                  <a:solidFill>
                    <a:schemeClr val="tx1"/>
                  </a:solidFill>
                  <a:latin typeface="Tahoma" charset="0"/>
                  <a:ea typeface="ＭＳ Ｐゴシック" charset="0"/>
                </a:defRPr>
              </a:lvl8pPr>
              <a:lvl9pPr marL="3886200" indent="-228600" eaLnBrk="0" fontAlgn="base" hangingPunct="0">
                <a:spcBef>
                  <a:spcPct val="0"/>
                </a:spcBef>
                <a:spcAft>
                  <a:spcPct val="0"/>
                </a:spcAft>
                <a:defRPr>
                  <a:solidFill>
                    <a:schemeClr val="tx1"/>
                  </a:solidFill>
                  <a:latin typeface="Tahoma" charset="0"/>
                  <a:ea typeface="ＭＳ Ｐゴシック" charset="0"/>
                </a:defRPr>
              </a:lvl9pPr>
            </a:lstStyle>
            <a:p>
              <a:pPr eaLnBrk="1" hangingPunct="1">
                <a:spcBef>
                  <a:spcPct val="50000"/>
                </a:spcBef>
              </a:pPr>
              <a:r>
                <a:rPr lang="en-US" altLang="zh-CN" dirty="0">
                  <a:latin typeface="Arial" charset="0"/>
                  <a:ea typeface="宋体" charset="0"/>
                  <a:cs typeface="宋体" charset="0"/>
                </a:rPr>
                <a:t>new</a:t>
              </a:r>
            </a:p>
          </p:txBody>
        </p:sp>
      </p:grpSp>
    </p:spTree>
    <p:extLst>
      <p:ext uri="{BB962C8B-B14F-4D97-AF65-F5344CB8AC3E}">
        <p14:creationId xmlns:p14="http://schemas.microsoft.com/office/powerpoint/2010/main" val="5435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blinds(horizontal)">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blinds(horizontal)">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43</a:t>
            </a:fld>
            <a:endParaRPr lang="en-SG"/>
          </a:p>
        </p:txBody>
      </p:sp>
      <p:sp>
        <p:nvSpPr>
          <p:cNvPr id="5" name="Rectangle 3">
            <a:extLst>
              <a:ext uri="{FF2B5EF4-FFF2-40B4-BE49-F238E27FC236}">
                <a16:creationId xmlns:a16="http://schemas.microsoft.com/office/drawing/2014/main" id="{2CDBDBAB-F991-6F3F-716D-CFD624381490}"/>
              </a:ext>
            </a:extLst>
          </p:cNvPr>
          <p:cNvSpPr>
            <a:spLocks noChangeArrowheads="1"/>
          </p:cNvSpPr>
          <p:nvPr/>
        </p:nvSpPr>
        <p:spPr bwMode="auto">
          <a:xfrm>
            <a:off x="3979635" y="1261567"/>
            <a:ext cx="4956629" cy="37795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0" hangingPunct="0">
              <a:spcBef>
                <a:spcPct val="10000"/>
              </a:spcBef>
              <a:spcAft>
                <a:spcPts val="400"/>
              </a:spcAft>
              <a:buClr>
                <a:srgbClr val="0C7B9C"/>
              </a:buClr>
              <a:buSzPct val="75000"/>
            </a:pPr>
            <a:endParaRPr lang="en-US" altLang="zh-CN" dirty="0">
              <a:latin typeface="Arial" charset="0"/>
              <a:ea typeface="宋体" charset="0"/>
              <a:cs typeface="宋体" charset="0"/>
            </a:endParaRPr>
          </a:p>
        </p:txBody>
      </p:sp>
      <p:pic>
        <p:nvPicPr>
          <p:cNvPr id="8" name="Picture 7">
            <a:extLst>
              <a:ext uri="{FF2B5EF4-FFF2-40B4-BE49-F238E27FC236}">
                <a16:creationId xmlns:a16="http://schemas.microsoft.com/office/drawing/2014/main" id="{7C6CC124-4861-6D72-3EEE-593CD8831816}"/>
              </a:ext>
            </a:extLst>
          </p:cNvPr>
          <p:cNvPicPr>
            <a:picLocks noChangeAspect="1"/>
          </p:cNvPicPr>
          <p:nvPr/>
        </p:nvPicPr>
        <p:blipFill>
          <a:blip r:embed="rId3"/>
          <a:stretch>
            <a:fillRect/>
          </a:stretch>
        </p:blipFill>
        <p:spPr>
          <a:xfrm>
            <a:off x="821182" y="1435743"/>
            <a:ext cx="2802636" cy="3314700"/>
          </a:xfrm>
          <a:prstGeom prst="rect">
            <a:avLst/>
          </a:prstGeom>
        </p:spPr>
      </p:pic>
      <p:sp>
        <p:nvSpPr>
          <p:cNvPr id="12" name="TextBox 11">
            <a:extLst>
              <a:ext uri="{FF2B5EF4-FFF2-40B4-BE49-F238E27FC236}">
                <a16:creationId xmlns:a16="http://schemas.microsoft.com/office/drawing/2014/main" id="{8AD87307-9794-C594-3B79-5FBC7593C04B}"/>
              </a:ext>
            </a:extLst>
          </p:cNvPr>
          <p:cNvSpPr txBox="1"/>
          <p:nvPr/>
        </p:nvSpPr>
        <p:spPr>
          <a:xfrm>
            <a:off x="3943350" y="1238363"/>
            <a:ext cx="4572000" cy="3475823"/>
          </a:xfrm>
          <a:prstGeom prst="rect">
            <a:avLst/>
          </a:prstGeom>
          <a:noFill/>
        </p:spPr>
        <p:txBody>
          <a:bodyPr wrap="square">
            <a:spAutoFit/>
          </a:bodyPr>
          <a:lstStyle/>
          <a:p>
            <a:pPr marL="285750" indent="-285750" eaLnBrk="0" hangingPunct="0">
              <a:spcBef>
                <a:spcPct val="10000"/>
              </a:spcBef>
              <a:spcAft>
                <a:spcPts val="400"/>
              </a:spcAft>
              <a:buClr>
                <a:srgbClr val="0C7B9C"/>
              </a:buClr>
              <a:buSzPct val="75000"/>
              <a:buFont typeface="Arial" panose="020B0604020202020204" pitchFamily="34" charset="0"/>
              <a:buChar char="•"/>
            </a:pPr>
            <a:r>
              <a:rPr lang="en-US" altLang="zh-CN" dirty="0">
                <a:latin typeface="+mj-lt"/>
                <a:ea typeface="宋体" charset="0"/>
                <a:cs typeface="Calibri" panose="020F0502020204030204" pitchFamily="34" charset="0"/>
              </a:rPr>
              <a:t>Requires three things</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The set of stored records</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Distance Metric to compute distance between records</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The value of </a:t>
            </a:r>
            <a:r>
              <a:rPr lang="en-US" altLang="zh-CN" i="1" dirty="0">
                <a:latin typeface="+mj-lt"/>
                <a:ea typeface="宋体" charset="0"/>
                <a:cs typeface="Calibri" panose="020F0502020204030204" pitchFamily="34" charset="0"/>
              </a:rPr>
              <a:t>k</a:t>
            </a:r>
            <a:r>
              <a:rPr lang="en-US" altLang="zh-CN" dirty="0">
                <a:latin typeface="+mj-lt"/>
                <a:ea typeface="宋体" charset="0"/>
                <a:cs typeface="Calibri" panose="020F0502020204030204" pitchFamily="34" charset="0"/>
              </a:rPr>
              <a:t>, the number of nearest neighbors to retrieve</a:t>
            </a:r>
          </a:p>
          <a:p>
            <a:pPr marL="742950" lvl="1" indent="-285750" eaLnBrk="0" hangingPunct="0">
              <a:spcBef>
                <a:spcPct val="10000"/>
              </a:spcBef>
              <a:spcAft>
                <a:spcPts val="400"/>
              </a:spcAft>
              <a:buClr>
                <a:srgbClr val="0C7B9C"/>
              </a:buClr>
              <a:buSzPct val="100000"/>
              <a:buFont typeface="Arial" panose="020B0604020202020204" pitchFamily="34" charset="0"/>
              <a:buChar char="•"/>
            </a:pPr>
            <a:endParaRPr lang="en-US" altLang="zh-CN" dirty="0">
              <a:latin typeface="+mj-lt"/>
              <a:ea typeface="宋体" charset="0"/>
              <a:cs typeface="Calibri" panose="020F0502020204030204" pitchFamily="34" charset="0"/>
            </a:endParaRPr>
          </a:p>
          <a:p>
            <a:pPr marL="285750" indent="-285750" eaLnBrk="0" hangingPunct="0">
              <a:spcBef>
                <a:spcPct val="10000"/>
              </a:spcBef>
              <a:spcAft>
                <a:spcPts val="400"/>
              </a:spcAft>
              <a:buClr>
                <a:srgbClr val="0C7B9C"/>
              </a:buClr>
              <a:buSzPct val="75000"/>
              <a:buFont typeface="Arial" panose="020B0604020202020204" pitchFamily="34" charset="0"/>
              <a:buChar char="•"/>
            </a:pPr>
            <a:r>
              <a:rPr lang="en-US" altLang="zh-CN" dirty="0">
                <a:latin typeface="+mj-lt"/>
                <a:ea typeface="宋体" charset="0"/>
                <a:cs typeface="Calibri" panose="020F0502020204030204" pitchFamily="34" charset="0"/>
              </a:rPr>
              <a:t>To classify an unknown record:</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Compute distance to other training records</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Identify </a:t>
            </a:r>
            <a:r>
              <a:rPr lang="en-US" altLang="zh-CN" i="1" dirty="0">
                <a:latin typeface="+mj-lt"/>
                <a:ea typeface="宋体" charset="0"/>
                <a:cs typeface="Calibri" panose="020F0502020204030204" pitchFamily="34" charset="0"/>
              </a:rPr>
              <a:t>k</a:t>
            </a:r>
            <a:r>
              <a:rPr lang="en-US" altLang="zh-CN" dirty="0">
                <a:latin typeface="+mj-lt"/>
                <a:ea typeface="宋体" charset="0"/>
                <a:cs typeface="Calibri" panose="020F0502020204030204" pitchFamily="34" charset="0"/>
              </a:rPr>
              <a:t> nearest neighbors </a:t>
            </a:r>
          </a:p>
          <a:p>
            <a:pPr marL="742950" lvl="1" indent="-285750" eaLnBrk="0" hangingPunct="0">
              <a:spcBef>
                <a:spcPct val="10000"/>
              </a:spcBef>
              <a:spcAft>
                <a:spcPts val="400"/>
              </a:spcAft>
              <a:buClr>
                <a:srgbClr val="0C7B9C"/>
              </a:buClr>
              <a:buSzPct val="100000"/>
              <a:buFont typeface="Arial" panose="020B0604020202020204" pitchFamily="34" charset="0"/>
              <a:buChar char="•"/>
            </a:pPr>
            <a:r>
              <a:rPr lang="en-US" altLang="zh-CN" dirty="0">
                <a:latin typeface="+mj-lt"/>
                <a:ea typeface="宋体" charset="0"/>
                <a:cs typeface="Calibri" panose="020F0502020204030204" pitchFamily="34" charset="0"/>
              </a:rPr>
              <a:t>Use class labels of nearest neighbors to determine the class label of unknown record (e.g., by taking majority vote)</a:t>
            </a:r>
          </a:p>
        </p:txBody>
      </p:sp>
    </p:spTree>
    <p:extLst>
      <p:ext uri="{BB962C8B-B14F-4D97-AF65-F5344CB8AC3E}">
        <p14:creationId xmlns:p14="http://schemas.microsoft.com/office/powerpoint/2010/main" val="1992510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44</a:t>
            </a:fld>
            <a:endParaRPr lang="en-SG" dirty="0"/>
          </a:p>
        </p:txBody>
      </p:sp>
      <p:graphicFrame>
        <p:nvGraphicFramePr>
          <p:cNvPr id="7" name="Object 3">
            <a:extLst>
              <a:ext uri="{FF2B5EF4-FFF2-40B4-BE49-F238E27FC236}">
                <a16:creationId xmlns:a16="http://schemas.microsoft.com/office/drawing/2014/main" id="{CBED25D1-0B17-1CB2-E5A6-4975261383B7}"/>
              </a:ext>
            </a:extLst>
          </p:cNvPr>
          <p:cNvGraphicFramePr>
            <a:graphicFrameLocks noChangeAspect="1"/>
          </p:cNvGraphicFramePr>
          <p:nvPr/>
        </p:nvGraphicFramePr>
        <p:xfrm>
          <a:off x="1666875" y="1402967"/>
          <a:ext cx="5810250" cy="2694762"/>
        </p:xfrm>
        <a:graphic>
          <a:graphicData uri="http://schemas.openxmlformats.org/presentationml/2006/ole">
            <mc:AlternateContent xmlns:mc="http://schemas.openxmlformats.org/markup-compatibility/2006">
              <mc:Choice xmlns:v="urn:schemas-microsoft-com:vml" Requires="v">
                <p:oleObj name="VISIO" r:id="rId3" imgW="9756360" imgH="4523760" progId="Visio.Drawing.6">
                  <p:embed/>
                </p:oleObj>
              </mc:Choice>
              <mc:Fallback>
                <p:oleObj name="VISIO" r:id="rId3" imgW="9756360" imgH="4523760" progId="Visio.Drawing.6">
                  <p:embed/>
                  <p:pic>
                    <p:nvPicPr>
                      <p:cNvPr id="7" name="Object 3">
                        <a:extLst>
                          <a:ext uri="{FF2B5EF4-FFF2-40B4-BE49-F238E27FC236}">
                            <a16:creationId xmlns:a16="http://schemas.microsoft.com/office/drawing/2014/main" id="{CBED25D1-0B17-1CB2-E5A6-497526138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75" y="1402967"/>
                        <a:ext cx="5810250" cy="269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 name="TextBox 9">
            <a:extLst>
              <a:ext uri="{FF2B5EF4-FFF2-40B4-BE49-F238E27FC236}">
                <a16:creationId xmlns:a16="http://schemas.microsoft.com/office/drawing/2014/main" id="{1DFB818C-36FB-D94D-52A7-C7FC320ED458}"/>
              </a:ext>
            </a:extLst>
          </p:cNvPr>
          <p:cNvSpPr txBox="1"/>
          <p:nvPr/>
        </p:nvSpPr>
        <p:spPr>
          <a:xfrm>
            <a:off x="828081" y="4139430"/>
            <a:ext cx="7023100" cy="830997"/>
          </a:xfrm>
          <a:prstGeom prst="rect">
            <a:avLst/>
          </a:prstGeom>
          <a:noFill/>
        </p:spPr>
        <p:txBody>
          <a:bodyPr wrap="square">
            <a:spAutoFit/>
          </a:bodyPr>
          <a:lstStyle/>
          <a:p>
            <a:r>
              <a:rPr lang="en-US" sz="2400" dirty="0"/>
              <a:t> K-nearest neighbors of a record x are data points that have the k smallest distance to x</a:t>
            </a:r>
            <a:endParaRPr lang="en-SG" sz="2400" dirty="0"/>
          </a:p>
        </p:txBody>
      </p:sp>
    </p:spTree>
    <p:extLst>
      <p:ext uri="{BB962C8B-B14F-4D97-AF65-F5344CB8AC3E}">
        <p14:creationId xmlns:p14="http://schemas.microsoft.com/office/powerpoint/2010/main" val="259626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2"/>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Nearest Neighbour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45</a:t>
            </a:fld>
            <a:endParaRPr lang="en-SG" dirty="0"/>
          </a:p>
        </p:txBody>
      </p:sp>
      <p:sp>
        <p:nvSpPr>
          <p:cNvPr id="5" name="Rectangle 3">
            <a:extLst>
              <a:ext uri="{FF2B5EF4-FFF2-40B4-BE49-F238E27FC236}">
                <a16:creationId xmlns:a16="http://schemas.microsoft.com/office/drawing/2014/main" id="{91D8E35F-1200-2E4F-B84D-346505936ADB}"/>
              </a:ext>
            </a:extLst>
          </p:cNvPr>
          <p:cNvSpPr txBox="1">
            <a:spLocks noChangeArrowheads="1"/>
          </p:cNvSpPr>
          <p:nvPr/>
        </p:nvSpPr>
        <p:spPr>
          <a:xfrm>
            <a:off x="511175" y="1217059"/>
            <a:ext cx="7662864" cy="3267169"/>
          </a:xfrm>
          <a:prstGeom prst="rect">
            <a:avLst/>
          </a:prstGeom>
          <a:noFill/>
          <a:ln>
            <a:noFill/>
          </a:ln>
        </p:spPr>
        <p:txBody>
          <a:bodyPr spcFirstLastPara="1" wrap="square" lIns="68575" tIns="34275" rIns="68575" bIns="34275" anchor="t" anchorCtr="0">
            <a:normAutofit/>
          </a:bodyPr>
          <a:lstStyle>
            <a:defPPr marR="0" lvl="0" algn="l" rtl="0">
              <a:lnSpc>
                <a:spcPct val="100000"/>
              </a:lnSpc>
              <a:spcBef>
                <a:spcPts val="0"/>
              </a:spcBef>
              <a:spcAft>
                <a:spcPts val="0"/>
              </a:spcAft>
            </a:defPPr>
            <a:lvl1pPr marL="457200" marR="0" lvl="0" indent="-317500" algn="l" rtl="0">
              <a:lnSpc>
                <a:spcPct val="90000"/>
              </a:lnSpc>
              <a:spcBef>
                <a:spcPts val="800"/>
              </a:spcBef>
              <a:spcAft>
                <a:spcPts val="0"/>
              </a:spcAft>
              <a:buClr>
                <a:schemeClr val="dk1"/>
              </a:buClr>
              <a:buSzPts val="1400"/>
              <a:buFont typeface="Arial"/>
              <a:buChar char="•"/>
              <a:defRPr sz="2100" b="0" i="0" u="none" strike="noStrike" cap="none">
                <a:solidFill>
                  <a:schemeClr val="dk1"/>
                </a:solidFill>
                <a:latin typeface="Calibri"/>
                <a:ea typeface="Calibri"/>
                <a:cs typeface="Calibri"/>
                <a:sym typeface="Calibri"/>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dk1"/>
              </a:buClr>
              <a:buSzPts val="14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US" altLang="zh-CN" dirty="0">
                <a:latin typeface="+mj-lt"/>
                <a:ea typeface="宋体" charset="0"/>
                <a:cs typeface="宋体" charset="0"/>
              </a:rPr>
              <a:t>Compute distance between two points:</a:t>
            </a:r>
          </a:p>
          <a:p>
            <a:pPr lvl="1"/>
            <a:r>
              <a:rPr lang="en-US" altLang="zh-CN" dirty="0">
                <a:latin typeface="+mj-lt"/>
                <a:ea typeface="宋体" charset="0"/>
                <a:cs typeface="宋体" charset="0"/>
              </a:rPr>
              <a:t>Euclidean distance </a:t>
            </a:r>
          </a:p>
          <a:p>
            <a:pPr lvl="1"/>
            <a:endParaRPr lang="en-US" altLang="zh-CN" dirty="0">
              <a:latin typeface="+mj-lt"/>
              <a:ea typeface="宋体" charset="0"/>
              <a:cs typeface="宋体" charset="0"/>
            </a:endParaRPr>
          </a:p>
          <a:p>
            <a:pPr lvl="1"/>
            <a:endParaRPr lang="en-US" altLang="zh-CN" dirty="0">
              <a:latin typeface="+mj-lt"/>
              <a:ea typeface="宋体" charset="0"/>
              <a:cs typeface="宋体" charset="0"/>
            </a:endParaRPr>
          </a:p>
          <a:p>
            <a:pPr>
              <a:buFont typeface="Wingdings" charset="0"/>
              <a:buNone/>
            </a:pPr>
            <a:endParaRPr lang="en-US" altLang="zh-CN" dirty="0">
              <a:latin typeface="+mj-lt"/>
              <a:ea typeface="宋体" charset="0"/>
              <a:cs typeface="宋体" charset="0"/>
            </a:endParaRPr>
          </a:p>
          <a:p>
            <a:r>
              <a:rPr lang="en-US" altLang="zh-CN" dirty="0">
                <a:latin typeface="+mj-lt"/>
                <a:ea typeface="宋体" charset="0"/>
                <a:cs typeface="宋体" charset="0"/>
              </a:rPr>
              <a:t>Determine the class from nearest neighbor list</a:t>
            </a:r>
          </a:p>
          <a:p>
            <a:pPr lvl="1"/>
            <a:r>
              <a:rPr lang="en-US" altLang="zh-CN" dirty="0">
                <a:latin typeface="+mj-lt"/>
                <a:ea typeface="宋体" charset="0"/>
                <a:cs typeface="宋体" charset="0"/>
              </a:rPr>
              <a:t>take the majority vote of class labels among the k-nearest neighbors</a:t>
            </a:r>
          </a:p>
          <a:p>
            <a:pPr lvl="1"/>
            <a:r>
              <a:rPr lang="en-US" altLang="zh-CN" dirty="0">
                <a:latin typeface="+mj-lt"/>
                <a:ea typeface="宋体" charset="0"/>
                <a:cs typeface="宋体" charset="0"/>
              </a:rPr>
              <a:t>Weigh the vote according to distance</a:t>
            </a:r>
          </a:p>
          <a:p>
            <a:pPr lvl="2"/>
            <a:r>
              <a:rPr lang="en-US" altLang="zh-CN" dirty="0">
                <a:latin typeface="+mj-lt"/>
                <a:ea typeface="宋体" charset="0"/>
                <a:cs typeface="宋体" charset="0"/>
              </a:rPr>
              <a:t> weight factor, w = 1/d</a:t>
            </a:r>
            <a:r>
              <a:rPr lang="en-US" altLang="zh-CN" baseline="30000" dirty="0">
                <a:latin typeface="+mj-lt"/>
                <a:ea typeface="宋体" charset="0"/>
                <a:cs typeface="宋体" charset="0"/>
              </a:rPr>
              <a:t>2</a:t>
            </a:r>
          </a:p>
        </p:txBody>
      </p:sp>
      <p:graphicFrame>
        <p:nvGraphicFramePr>
          <p:cNvPr id="6" name="Object 4">
            <a:extLst>
              <a:ext uri="{FF2B5EF4-FFF2-40B4-BE49-F238E27FC236}">
                <a16:creationId xmlns:a16="http://schemas.microsoft.com/office/drawing/2014/main" id="{D6F32341-D9EC-E302-C0F7-D9DF9289C0BC}"/>
              </a:ext>
            </a:extLst>
          </p:cNvPr>
          <p:cNvGraphicFramePr>
            <a:graphicFrameLocks noChangeAspect="1"/>
          </p:cNvGraphicFramePr>
          <p:nvPr/>
        </p:nvGraphicFramePr>
        <p:xfrm>
          <a:off x="2214392" y="2133713"/>
          <a:ext cx="4243558" cy="716930"/>
        </p:xfrm>
        <a:graphic>
          <a:graphicData uri="http://schemas.openxmlformats.org/presentationml/2006/ole">
            <mc:AlternateContent xmlns:mc="http://schemas.openxmlformats.org/markup-compatibility/2006">
              <mc:Choice xmlns:v="urn:schemas-microsoft-com:vml" Requires="v">
                <p:oleObj name="Equation" r:id="rId3" imgW="2705040" imgH="457200" progId="Equation.3">
                  <p:embed/>
                </p:oleObj>
              </mc:Choice>
              <mc:Fallback>
                <p:oleObj name="Equation" r:id="rId3" imgW="2705040" imgH="457200" progId="Equation.3">
                  <p:embed/>
                  <p:pic>
                    <p:nvPicPr>
                      <p:cNvPr id="6" name="Object 4">
                        <a:extLst>
                          <a:ext uri="{FF2B5EF4-FFF2-40B4-BE49-F238E27FC236}">
                            <a16:creationId xmlns:a16="http://schemas.microsoft.com/office/drawing/2014/main" id="{D6F32341-D9EC-E302-C0F7-D9DF9289C0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392" y="2133713"/>
                        <a:ext cx="4243558" cy="7169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168334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B3F7E-0CE5-4EEC-9F21-CEDCD33C1E37}"/>
              </a:ext>
            </a:extLst>
          </p:cNvPr>
          <p:cNvPicPr>
            <a:picLocks noChangeAspect="1"/>
          </p:cNvPicPr>
          <p:nvPr/>
        </p:nvPicPr>
        <p:blipFill>
          <a:blip r:embed="rId4"/>
          <a:stretch>
            <a:fillRect/>
          </a:stretch>
        </p:blipFill>
        <p:spPr>
          <a:xfrm>
            <a:off x="0" y="1"/>
            <a:ext cx="9144000" cy="1208489"/>
          </a:xfrm>
          <a:prstGeom prst="rect">
            <a:avLst/>
          </a:prstGeom>
        </p:spPr>
      </p:pic>
      <p:sp>
        <p:nvSpPr>
          <p:cNvPr id="15" name="Title 1">
            <a:extLst>
              <a:ext uri="{FF2B5EF4-FFF2-40B4-BE49-F238E27FC236}">
                <a16:creationId xmlns:a16="http://schemas.microsoft.com/office/drawing/2014/main" id="{753D47EE-424E-42FC-9406-AACBD31FD7AF}"/>
              </a:ext>
            </a:extLst>
          </p:cNvPr>
          <p:cNvSpPr>
            <a:spLocks noGrp="1"/>
          </p:cNvSpPr>
          <p:nvPr>
            <p:ph type="title"/>
          </p:nvPr>
        </p:nvSpPr>
        <p:spPr>
          <a:xfrm>
            <a:off x="628650" y="220904"/>
            <a:ext cx="7421963" cy="775252"/>
          </a:xfrm>
        </p:spPr>
        <p:txBody>
          <a:bodyPr>
            <a:normAutofit/>
          </a:bodyPr>
          <a:lstStyle/>
          <a:p>
            <a:r>
              <a:rPr lang="en-SG" b="1" dirty="0">
                <a:solidFill>
                  <a:srgbClr val="FFFFFF"/>
                </a:solidFill>
              </a:rPr>
              <a:t>K-Nearest Neighbour (KNN) Classifiers</a:t>
            </a:r>
          </a:p>
        </p:txBody>
      </p:sp>
      <p:sp>
        <p:nvSpPr>
          <p:cNvPr id="2" name="Slide Number Placeholder 1">
            <a:extLst>
              <a:ext uri="{FF2B5EF4-FFF2-40B4-BE49-F238E27FC236}">
                <a16:creationId xmlns:a16="http://schemas.microsoft.com/office/drawing/2014/main" id="{DBC3FBAB-C843-4F84-A4A5-8E6233AB810F}"/>
              </a:ext>
            </a:extLst>
          </p:cNvPr>
          <p:cNvSpPr>
            <a:spLocks noGrp="1"/>
          </p:cNvSpPr>
          <p:nvPr>
            <p:ph type="sldNum" sz="quarter" idx="12"/>
          </p:nvPr>
        </p:nvSpPr>
        <p:spPr/>
        <p:txBody>
          <a:bodyPr/>
          <a:lstStyle/>
          <a:p>
            <a:fld id="{33F988A5-A627-4BE8-A7A2-F038556E4D3A}" type="slidenum">
              <a:rPr lang="en-SG" smtClean="0"/>
              <a:t>46</a:t>
            </a:fld>
            <a:endParaRPr lang="en-SG" dirty="0"/>
          </a:p>
        </p:txBody>
      </p:sp>
      <p:pic>
        <p:nvPicPr>
          <p:cNvPr id="3" name="INTRODUCTION TO K NEAREST NEIGHBOR.mp4">
            <a:hlinkClick r:id="" action="ppaction://media"/>
            <a:extLst>
              <a:ext uri="{FF2B5EF4-FFF2-40B4-BE49-F238E27FC236}">
                <a16:creationId xmlns:a16="http://schemas.microsoft.com/office/drawing/2014/main" id="{07E18B3B-E38B-87B4-7050-B562D0BE939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517" b="1517"/>
          <a:stretch>
            <a:fillRect/>
          </a:stretch>
        </p:blipFill>
        <p:spPr>
          <a:xfrm>
            <a:off x="1569443" y="1412775"/>
            <a:ext cx="5540375" cy="3142154"/>
          </a:xfrm>
          <a:prstGeom prst="rect">
            <a:avLst/>
          </a:prstGeom>
          <a:noFill/>
          <a:ln>
            <a:noFill/>
          </a:ln>
        </p:spPr>
      </p:pic>
    </p:spTree>
    <p:extLst>
      <p:ext uri="{BB962C8B-B14F-4D97-AF65-F5344CB8AC3E}">
        <p14:creationId xmlns:p14="http://schemas.microsoft.com/office/powerpoint/2010/main" val="11586040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5"/>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127" name="Google Shape;127;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latin typeface="Arial"/>
                <a:ea typeface="Arial"/>
                <a:cs typeface="Arial"/>
                <a:sym typeface="Arial"/>
              </a:rPr>
              <a:t>5</a:t>
            </a:fld>
            <a:endParaRPr>
              <a:latin typeface="Arial"/>
              <a:ea typeface="Arial"/>
              <a:cs typeface="Arial"/>
              <a:sym typeface="Arial"/>
            </a:endParaRPr>
          </a:p>
        </p:txBody>
      </p:sp>
      <p:sp>
        <p:nvSpPr>
          <p:cNvPr id="128" name="Google Shape;128;p5"/>
          <p:cNvSpPr/>
          <p:nvPr/>
        </p:nvSpPr>
        <p:spPr>
          <a:xfrm>
            <a:off x="693097" y="2255748"/>
            <a:ext cx="7822253" cy="1426100"/>
          </a:xfrm>
          <a:prstGeom prst="notchedRightArrow">
            <a:avLst>
              <a:gd name="adj1" fmla="val 50000"/>
              <a:gd name="adj2" fmla="val 50000"/>
            </a:avLst>
          </a:prstGeom>
          <a:solidFill>
            <a:srgbClr val="F7D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00297" y="1186173"/>
            <a:ext cx="1351477" cy="1426100"/>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64000" tIns="64000" rIns="64000" bIns="64000" anchor="b" anchorCtr="0">
            <a:noAutofit/>
          </a:bodyPr>
          <a:lstStyle/>
          <a:p>
            <a:pPr marL="0" marR="0" lvl="0" indent="0" algn="ctr" rtl="0">
              <a:lnSpc>
                <a:spcPct val="90000"/>
              </a:lnSpc>
              <a:spcBef>
                <a:spcPts val="0"/>
              </a:spcBef>
              <a:spcAft>
                <a:spcPts val="0"/>
              </a:spcAft>
              <a:buNone/>
            </a:pPr>
            <a:r>
              <a:rPr lang="en-SG" sz="1200" b="1" i="0" u="none" strike="noStrike" cap="none">
                <a:solidFill>
                  <a:srgbClr val="FF0000"/>
                </a:solidFill>
                <a:latin typeface="Arial"/>
                <a:ea typeface="Arial"/>
                <a:cs typeface="Arial"/>
                <a:sym typeface="Arial"/>
              </a:rPr>
              <a:t>“Can machines think?”</a:t>
            </a:r>
            <a:endParaRPr/>
          </a:p>
          <a:p>
            <a:pPr marL="0" marR="0" lvl="0" indent="0" algn="ctr" rtl="0">
              <a:lnSpc>
                <a:spcPct val="90000"/>
              </a:lnSpc>
              <a:spcBef>
                <a:spcPts val="420"/>
              </a:spcBef>
              <a:spcAft>
                <a:spcPts val="0"/>
              </a:spcAft>
              <a:buNone/>
            </a:pPr>
            <a:r>
              <a:rPr lang="en-SG" sz="1200" b="0" i="0" u="none" strike="noStrike" cap="none">
                <a:solidFill>
                  <a:schemeClr val="dk1"/>
                </a:solidFill>
                <a:latin typeface="Arial"/>
                <a:ea typeface="Arial"/>
                <a:cs typeface="Arial"/>
                <a:sym typeface="Arial"/>
              </a:rPr>
              <a:t>Alan Turing introduce a method for machine intelligence</a:t>
            </a:r>
            <a:endParaRPr/>
          </a:p>
        </p:txBody>
      </p:sp>
      <p:sp>
        <p:nvSpPr>
          <p:cNvPr id="130" name="Google Shape;130;p5"/>
          <p:cNvSpPr/>
          <p:nvPr/>
        </p:nvSpPr>
        <p:spPr>
          <a:xfrm>
            <a:off x="795903" y="2790535"/>
            <a:ext cx="621000" cy="356525"/>
          </a:xfrm>
          <a:prstGeom prst="ellipse">
            <a:avLst/>
          </a:prstGeom>
          <a:solidFill>
            <a:srgbClr val="F2A3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txBox="1"/>
          <p:nvPr/>
        </p:nvSpPr>
        <p:spPr>
          <a:xfrm>
            <a:off x="713850" y="2782640"/>
            <a:ext cx="77949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1950</a:t>
            </a:r>
            <a:endParaRPr/>
          </a:p>
        </p:txBody>
      </p:sp>
      <p:grpSp>
        <p:nvGrpSpPr>
          <p:cNvPr id="132" name="Google Shape;132;p5"/>
          <p:cNvGrpSpPr/>
          <p:nvPr/>
        </p:nvGrpSpPr>
        <p:grpSpPr>
          <a:xfrm>
            <a:off x="2745995" y="1186172"/>
            <a:ext cx="767404" cy="1977615"/>
            <a:chOff x="3661325" y="1581563"/>
            <a:chExt cx="1023205" cy="2636820"/>
          </a:xfrm>
        </p:grpSpPr>
        <p:sp>
          <p:nvSpPr>
            <p:cNvPr id="133" name="Google Shape;133;p5"/>
            <p:cNvSpPr/>
            <p:nvPr/>
          </p:nvSpPr>
          <p:spPr>
            <a:xfrm>
              <a:off x="3775378" y="1581563"/>
              <a:ext cx="909152"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b"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First AI Winter</a:t>
              </a:r>
              <a:endParaRPr/>
            </a:p>
          </p:txBody>
        </p:sp>
        <p:grpSp>
          <p:nvGrpSpPr>
            <p:cNvPr id="134" name="Google Shape;134;p5"/>
            <p:cNvGrpSpPr/>
            <p:nvPr/>
          </p:nvGrpSpPr>
          <p:grpSpPr>
            <a:xfrm>
              <a:off x="3661325" y="3720713"/>
              <a:ext cx="976449" cy="497670"/>
              <a:chOff x="3305888" y="3613448"/>
              <a:chExt cx="976449" cy="497670"/>
            </a:xfrm>
          </p:grpSpPr>
          <p:sp>
            <p:nvSpPr>
              <p:cNvPr id="135" name="Google Shape;135;p5"/>
              <p:cNvSpPr/>
              <p:nvPr/>
            </p:nvSpPr>
            <p:spPr>
              <a:xfrm>
                <a:off x="3419941" y="3613448"/>
                <a:ext cx="828000" cy="475366"/>
              </a:xfrm>
              <a:prstGeom prst="ellipse">
                <a:avLst/>
              </a:prstGeom>
              <a:solidFill>
                <a:srgbClr val="CF92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txBox="1"/>
              <p:nvPr/>
            </p:nvSpPr>
            <p:spPr>
              <a:xfrm>
                <a:off x="3305888" y="3618675"/>
                <a:ext cx="976449" cy="4924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1975</a:t>
                </a:r>
                <a:endParaRPr/>
              </a:p>
            </p:txBody>
          </p:sp>
        </p:grpSp>
      </p:grpSp>
      <p:grpSp>
        <p:nvGrpSpPr>
          <p:cNvPr id="137" name="Google Shape;137;p5"/>
          <p:cNvGrpSpPr/>
          <p:nvPr/>
        </p:nvGrpSpPr>
        <p:grpSpPr>
          <a:xfrm>
            <a:off x="4499103" y="1186172"/>
            <a:ext cx="1196618" cy="1965800"/>
            <a:chOff x="5998804" y="1581563"/>
            <a:chExt cx="1595490" cy="2621067"/>
          </a:xfrm>
        </p:grpSpPr>
        <p:sp>
          <p:nvSpPr>
            <p:cNvPr id="138" name="Google Shape;138;p5"/>
            <p:cNvSpPr/>
            <p:nvPr/>
          </p:nvSpPr>
          <p:spPr>
            <a:xfrm>
              <a:off x="5998804" y="1581563"/>
              <a:ext cx="1595490"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b"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Second AI Winter</a:t>
              </a:r>
              <a:endParaRPr/>
            </a:p>
          </p:txBody>
        </p:sp>
        <p:grpSp>
          <p:nvGrpSpPr>
            <p:cNvPr id="139" name="Google Shape;139;p5"/>
            <p:cNvGrpSpPr/>
            <p:nvPr/>
          </p:nvGrpSpPr>
          <p:grpSpPr>
            <a:xfrm>
              <a:off x="6214964" y="3710187"/>
              <a:ext cx="934728" cy="492443"/>
              <a:chOff x="5650723" y="3602922"/>
              <a:chExt cx="934728" cy="492443"/>
            </a:xfrm>
          </p:grpSpPr>
          <p:sp>
            <p:nvSpPr>
              <p:cNvPr id="140" name="Google Shape;140;p5"/>
              <p:cNvSpPr/>
              <p:nvPr/>
            </p:nvSpPr>
            <p:spPr>
              <a:xfrm>
                <a:off x="5737305" y="3613448"/>
                <a:ext cx="828000" cy="475366"/>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txBox="1"/>
              <p:nvPr/>
            </p:nvSpPr>
            <p:spPr>
              <a:xfrm>
                <a:off x="5650723" y="3602922"/>
                <a:ext cx="934728" cy="4924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1987</a:t>
                </a:r>
                <a:endParaRPr/>
              </a:p>
            </p:txBody>
          </p:sp>
        </p:grpSp>
      </p:grpSp>
      <p:pic>
        <p:nvPicPr>
          <p:cNvPr id="142" name="Google Shape;142;p5"/>
          <p:cNvPicPr preferRelativeResize="0"/>
          <p:nvPr/>
        </p:nvPicPr>
        <p:blipFill rotWithShape="1">
          <a:blip r:embed="rId4">
            <a:alphaModFix/>
          </a:blip>
          <a:srcRect/>
          <a:stretch/>
        </p:blipFill>
        <p:spPr>
          <a:xfrm>
            <a:off x="1461771" y="1215785"/>
            <a:ext cx="774998" cy="976497"/>
          </a:xfrm>
          <a:prstGeom prst="rect">
            <a:avLst/>
          </a:prstGeom>
          <a:noFill/>
          <a:ln>
            <a:noFill/>
          </a:ln>
        </p:spPr>
      </p:pic>
      <p:grpSp>
        <p:nvGrpSpPr>
          <p:cNvPr id="143" name="Google Shape;143;p5"/>
          <p:cNvGrpSpPr/>
          <p:nvPr/>
        </p:nvGrpSpPr>
        <p:grpSpPr>
          <a:xfrm>
            <a:off x="1347046" y="2790536"/>
            <a:ext cx="1606073" cy="2047266"/>
            <a:chOff x="1796062" y="3720713"/>
            <a:chExt cx="2141430" cy="2729687"/>
          </a:xfrm>
        </p:grpSpPr>
        <p:sp>
          <p:nvSpPr>
            <p:cNvPr id="144" name="Google Shape;144;p5"/>
            <p:cNvSpPr/>
            <p:nvPr/>
          </p:nvSpPr>
          <p:spPr>
            <a:xfrm>
              <a:off x="2069032" y="4433763"/>
              <a:ext cx="1595490"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t"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First Chatbot: ELIZA</a:t>
              </a:r>
              <a:endParaRPr/>
            </a:p>
          </p:txBody>
        </p:sp>
        <p:grpSp>
          <p:nvGrpSpPr>
            <p:cNvPr id="145" name="Google Shape;145;p5"/>
            <p:cNvGrpSpPr/>
            <p:nvPr/>
          </p:nvGrpSpPr>
          <p:grpSpPr>
            <a:xfrm>
              <a:off x="2312028" y="3720713"/>
              <a:ext cx="976449" cy="497670"/>
              <a:chOff x="2136748" y="3720713"/>
              <a:chExt cx="976449" cy="497670"/>
            </a:xfrm>
          </p:grpSpPr>
          <p:sp>
            <p:nvSpPr>
              <p:cNvPr id="146" name="Google Shape;146;p5"/>
              <p:cNvSpPr/>
              <p:nvPr/>
            </p:nvSpPr>
            <p:spPr>
              <a:xfrm>
                <a:off x="2250085" y="3720713"/>
                <a:ext cx="828000" cy="475366"/>
              </a:xfrm>
              <a:prstGeom prst="ellipse">
                <a:avLst/>
              </a:prstGeom>
              <a:solidFill>
                <a:srgbClr val="E6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txBox="1"/>
              <p:nvPr/>
            </p:nvSpPr>
            <p:spPr>
              <a:xfrm>
                <a:off x="2136748" y="3725940"/>
                <a:ext cx="976449" cy="4924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1966</a:t>
                </a:r>
                <a:endParaRPr/>
              </a:p>
            </p:txBody>
          </p:sp>
        </p:grpSp>
        <p:grpSp>
          <p:nvGrpSpPr>
            <p:cNvPr id="148" name="Google Shape;148;p5"/>
            <p:cNvGrpSpPr/>
            <p:nvPr/>
          </p:nvGrpSpPr>
          <p:grpSpPr>
            <a:xfrm>
              <a:off x="1796062" y="4955217"/>
              <a:ext cx="2141430" cy="1495183"/>
              <a:chOff x="1592147" y="5043223"/>
              <a:chExt cx="2141430" cy="1495183"/>
            </a:xfrm>
          </p:grpSpPr>
          <p:pic>
            <p:nvPicPr>
              <p:cNvPr id="149" name="Google Shape;149;p5"/>
              <p:cNvPicPr preferRelativeResize="0"/>
              <p:nvPr/>
            </p:nvPicPr>
            <p:blipFill rotWithShape="1">
              <a:blip r:embed="rId5">
                <a:alphaModFix/>
              </a:blip>
              <a:srcRect/>
              <a:stretch/>
            </p:blipFill>
            <p:spPr>
              <a:xfrm>
                <a:off x="1635426" y="5043223"/>
                <a:ext cx="2098151" cy="1198943"/>
              </a:xfrm>
              <a:prstGeom prst="rect">
                <a:avLst/>
              </a:prstGeom>
              <a:noFill/>
              <a:ln>
                <a:noFill/>
              </a:ln>
            </p:spPr>
          </p:pic>
          <p:sp>
            <p:nvSpPr>
              <p:cNvPr id="150" name="Google Shape;150;p5"/>
              <p:cNvSpPr txBox="1"/>
              <p:nvPr/>
            </p:nvSpPr>
            <p:spPr>
              <a:xfrm>
                <a:off x="1592147" y="6199851"/>
                <a:ext cx="2137027" cy="3385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525" b="0" i="0" u="none" strike="noStrike" cap="none">
                    <a:solidFill>
                      <a:srgbClr val="000000"/>
                    </a:solidFill>
                    <a:latin typeface="Arial"/>
                    <a:ea typeface="Arial"/>
                    <a:cs typeface="Arial"/>
                    <a:sym typeface="Arial"/>
                  </a:rPr>
                  <a:t>https://www.computerhope.com/jargon/e/eliza.htm</a:t>
                </a:r>
                <a:endParaRPr/>
              </a:p>
            </p:txBody>
          </p:sp>
        </p:grpSp>
      </p:grpSp>
      <p:sp>
        <p:nvSpPr>
          <p:cNvPr id="151" name="Google Shape;151;p5"/>
          <p:cNvSpPr txBox="1"/>
          <p:nvPr/>
        </p:nvSpPr>
        <p:spPr>
          <a:xfrm>
            <a:off x="1353928" y="2194942"/>
            <a:ext cx="1232060" cy="49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525" b="0" i="0" u="none" strike="noStrike" cap="none">
                <a:solidFill>
                  <a:srgbClr val="000000"/>
                </a:solidFill>
                <a:latin typeface="Arial"/>
                <a:ea typeface="Arial"/>
                <a:cs typeface="Arial"/>
                <a:sym typeface="Arial"/>
              </a:rPr>
              <a:t>https://editions.covecollective.org/chronologies/alan-turing-%E2%80%9Ccomputing-machinery-and-intelligence%E2%80%9D-1950</a:t>
            </a:r>
            <a:endParaRPr/>
          </a:p>
        </p:txBody>
      </p:sp>
      <p:grpSp>
        <p:nvGrpSpPr>
          <p:cNvPr id="152" name="Google Shape;152;p5"/>
          <p:cNvGrpSpPr/>
          <p:nvPr/>
        </p:nvGrpSpPr>
        <p:grpSpPr>
          <a:xfrm>
            <a:off x="3146107" y="2789280"/>
            <a:ext cx="2975450" cy="1962143"/>
            <a:chOff x="4194810" y="3719040"/>
            <a:chExt cx="3967266" cy="2616190"/>
          </a:xfrm>
        </p:grpSpPr>
        <p:sp>
          <p:nvSpPr>
            <p:cNvPr id="153" name="Google Shape;153;p5"/>
            <p:cNvSpPr/>
            <p:nvPr/>
          </p:nvSpPr>
          <p:spPr>
            <a:xfrm>
              <a:off x="4697121" y="4433763"/>
              <a:ext cx="1595490"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t"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Expert System</a:t>
              </a:r>
              <a:endParaRPr/>
            </a:p>
          </p:txBody>
        </p:sp>
        <p:grpSp>
          <p:nvGrpSpPr>
            <p:cNvPr id="154" name="Google Shape;154;p5"/>
            <p:cNvGrpSpPr/>
            <p:nvPr/>
          </p:nvGrpSpPr>
          <p:grpSpPr>
            <a:xfrm>
              <a:off x="4994406" y="3719040"/>
              <a:ext cx="934728" cy="492443"/>
              <a:chOff x="4551577" y="3611775"/>
              <a:chExt cx="934728" cy="492443"/>
            </a:xfrm>
          </p:grpSpPr>
          <p:sp>
            <p:nvSpPr>
              <p:cNvPr id="155" name="Google Shape;155;p5"/>
              <p:cNvSpPr/>
              <p:nvPr/>
            </p:nvSpPr>
            <p:spPr>
              <a:xfrm>
                <a:off x="4618076" y="3613448"/>
                <a:ext cx="828000" cy="475366"/>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txBox="1"/>
              <p:nvPr/>
            </p:nvSpPr>
            <p:spPr>
              <a:xfrm>
                <a:off x="4551577" y="3611775"/>
                <a:ext cx="934728" cy="49244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1980</a:t>
                </a:r>
                <a:endParaRPr/>
              </a:p>
            </p:txBody>
          </p:sp>
        </p:grpSp>
        <p:pic>
          <p:nvPicPr>
            <p:cNvPr id="157" name="Google Shape;157;p5"/>
            <p:cNvPicPr preferRelativeResize="0"/>
            <p:nvPr/>
          </p:nvPicPr>
          <p:blipFill rotWithShape="1">
            <a:blip r:embed="rId6">
              <a:alphaModFix/>
            </a:blip>
            <a:srcRect l="27635" t="19213" r="29879" b="46296"/>
            <a:stretch/>
          </p:blipFill>
          <p:spPr>
            <a:xfrm>
              <a:off x="4194810" y="4800005"/>
              <a:ext cx="3967266" cy="1511895"/>
            </a:xfrm>
            <a:prstGeom prst="rect">
              <a:avLst/>
            </a:prstGeom>
            <a:noFill/>
            <a:ln>
              <a:noFill/>
            </a:ln>
          </p:spPr>
        </p:pic>
      </p:grpSp>
      <p:grpSp>
        <p:nvGrpSpPr>
          <p:cNvPr id="158" name="Google Shape;158;p5"/>
          <p:cNvGrpSpPr/>
          <p:nvPr/>
        </p:nvGrpSpPr>
        <p:grpSpPr>
          <a:xfrm>
            <a:off x="6731530" y="2784143"/>
            <a:ext cx="1806591" cy="1967280"/>
            <a:chOff x="8975373" y="3712190"/>
            <a:chExt cx="2408788" cy="2623040"/>
          </a:xfrm>
        </p:grpSpPr>
        <p:sp>
          <p:nvSpPr>
            <p:cNvPr id="159" name="Google Shape;159;p5"/>
            <p:cNvSpPr/>
            <p:nvPr/>
          </p:nvSpPr>
          <p:spPr>
            <a:xfrm>
              <a:off x="8975373" y="4433763"/>
              <a:ext cx="1595490" cy="1901467"/>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t"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AI in everywhere</a:t>
              </a:r>
              <a:endParaRPr/>
            </a:p>
          </p:txBody>
        </p:sp>
        <p:grpSp>
          <p:nvGrpSpPr>
            <p:cNvPr id="160" name="Google Shape;160;p5"/>
            <p:cNvGrpSpPr/>
            <p:nvPr/>
          </p:nvGrpSpPr>
          <p:grpSpPr>
            <a:xfrm>
              <a:off x="9359612" y="3712190"/>
              <a:ext cx="958832" cy="492442"/>
              <a:chOff x="9510741" y="3611776"/>
              <a:chExt cx="958832" cy="492442"/>
            </a:xfrm>
          </p:grpSpPr>
          <p:sp>
            <p:nvSpPr>
              <p:cNvPr id="161" name="Google Shape;161;p5"/>
              <p:cNvSpPr/>
              <p:nvPr/>
            </p:nvSpPr>
            <p:spPr>
              <a:xfrm>
                <a:off x="9510741" y="3613448"/>
                <a:ext cx="813917" cy="475366"/>
              </a:xfrm>
              <a:prstGeom prst="ellipse">
                <a:avLst/>
              </a:prstGeom>
              <a:solidFill>
                <a:srgbClr val="CF92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txBox="1"/>
              <p:nvPr/>
            </p:nvSpPr>
            <p:spPr>
              <a:xfrm>
                <a:off x="9534846" y="3611776"/>
                <a:ext cx="934727" cy="492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Now</a:t>
                </a:r>
                <a:endParaRPr/>
              </a:p>
            </p:txBody>
          </p:sp>
        </p:grpSp>
        <p:pic>
          <p:nvPicPr>
            <p:cNvPr id="163" name="Google Shape;163;p5" descr="2021: How AI Will Equip Manufacturers for the Future - Industry Today %"/>
            <p:cNvPicPr preferRelativeResize="0"/>
            <p:nvPr/>
          </p:nvPicPr>
          <p:blipFill rotWithShape="1">
            <a:blip r:embed="rId7">
              <a:alphaModFix/>
            </a:blip>
            <a:srcRect/>
            <a:stretch/>
          </p:blipFill>
          <p:spPr>
            <a:xfrm>
              <a:off x="9165831" y="5001502"/>
              <a:ext cx="2218330" cy="1206788"/>
            </a:xfrm>
            <a:prstGeom prst="rect">
              <a:avLst/>
            </a:prstGeom>
            <a:noFill/>
            <a:ln>
              <a:noFill/>
            </a:ln>
          </p:spPr>
        </p:pic>
      </p:grpSp>
      <p:grpSp>
        <p:nvGrpSpPr>
          <p:cNvPr id="164" name="Google Shape;164;p5"/>
          <p:cNvGrpSpPr/>
          <p:nvPr/>
        </p:nvGrpSpPr>
        <p:grpSpPr>
          <a:xfrm>
            <a:off x="5243754" y="333629"/>
            <a:ext cx="2462493" cy="2814707"/>
            <a:chOff x="6991672" y="444839"/>
            <a:chExt cx="3283324" cy="3752942"/>
          </a:xfrm>
        </p:grpSpPr>
        <p:grpSp>
          <p:nvGrpSpPr>
            <p:cNvPr id="165" name="Google Shape;165;p5"/>
            <p:cNvGrpSpPr/>
            <p:nvPr/>
          </p:nvGrpSpPr>
          <p:grpSpPr>
            <a:xfrm>
              <a:off x="6991672" y="1581563"/>
              <a:ext cx="2751912" cy="2616218"/>
              <a:chOff x="6991672" y="1581563"/>
              <a:chExt cx="2751912" cy="2616218"/>
            </a:xfrm>
          </p:grpSpPr>
          <p:grpSp>
            <p:nvGrpSpPr>
              <p:cNvPr id="166" name="Google Shape;166;p5"/>
              <p:cNvGrpSpPr/>
              <p:nvPr/>
            </p:nvGrpSpPr>
            <p:grpSpPr>
              <a:xfrm>
                <a:off x="7682491" y="1581563"/>
                <a:ext cx="1809342" cy="2616218"/>
                <a:chOff x="7682491" y="1581563"/>
                <a:chExt cx="1809342" cy="2616218"/>
              </a:xfrm>
            </p:grpSpPr>
            <p:sp>
              <p:nvSpPr>
                <p:cNvPr id="167" name="Google Shape;167;p5"/>
                <p:cNvSpPr/>
                <p:nvPr/>
              </p:nvSpPr>
              <p:spPr>
                <a:xfrm>
                  <a:off x="7682491" y="1581563"/>
                  <a:ext cx="1809342" cy="1901468"/>
                </a:xfrm>
                <a:custGeom>
                  <a:avLst/>
                  <a:gdLst/>
                  <a:ahLst/>
                  <a:cxnLst/>
                  <a:rect l="l" t="t" r="r" b="b"/>
                  <a:pathLst>
                    <a:path w="1124066" h="1901467" extrusionOk="0">
                      <a:moveTo>
                        <a:pt x="0" y="0"/>
                      </a:moveTo>
                      <a:lnTo>
                        <a:pt x="1124066" y="0"/>
                      </a:lnTo>
                      <a:lnTo>
                        <a:pt x="1124066" y="1901467"/>
                      </a:lnTo>
                      <a:lnTo>
                        <a:pt x="0" y="1901467"/>
                      </a:lnTo>
                      <a:lnTo>
                        <a:pt x="0" y="0"/>
                      </a:lnTo>
                      <a:close/>
                    </a:path>
                  </a:pathLst>
                </a:custGeom>
                <a:noFill/>
                <a:ln>
                  <a:noFill/>
                </a:ln>
              </p:spPr>
              <p:txBody>
                <a:bodyPr spcFirstLastPara="1" wrap="square" lIns="85325" tIns="85325" rIns="85325" bIns="85325" anchor="b" anchorCtr="1">
                  <a:noAutofit/>
                </a:bodyPr>
                <a:lstStyle/>
                <a:p>
                  <a:pPr marL="0" marR="0" lvl="1" indent="0" algn="ctr" rtl="0">
                    <a:lnSpc>
                      <a:spcPct val="90000"/>
                    </a:lnSpc>
                    <a:spcBef>
                      <a:spcPts val="0"/>
                    </a:spcBef>
                    <a:spcAft>
                      <a:spcPts val="0"/>
                    </a:spcAft>
                    <a:buNone/>
                  </a:pPr>
                  <a:r>
                    <a:rPr lang="en-SG" sz="1200" b="0" i="0" u="none" strike="noStrike" cap="none">
                      <a:solidFill>
                        <a:schemeClr val="dk1"/>
                      </a:solidFill>
                      <a:latin typeface="Arial"/>
                      <a:ea typeface="Arial"/>
                      <a:cs typeface="Arial"/>
                      <a:sym typeface="Arial"/>
                    </a:rPr>
                    <a:t>Alpha Go defeated Lee  Sedol, world champion of Go</a:t>
                  </a:r>
                  <a:endParaRPr/>
                </a:p>
              </p:txBody>
            </p:sp>
            <p:grpSp>
              <p:nvGrpSpPr>
                <p:cNvPr id="168" name="Google Shape;168;p5"/>
                <p:cNvGrpSpPr/>
                <p:nvPr/>
              </p:nvGrpSpPr>
              <p:grpSpPr>
                <a:xfrm>
                  <a:off x="8092798" y="3705339"/>
                  <a:ext cx="941008" cy="492442"/>
                  <a:chOff x="8050794" y="3902431"/>
                  <a:chExt cx="941008" cy="492442"/>
                </a:xfrm>
              </p:grpSpPr>
              <p:sp>
                <p:nvSpPr>
                  <p:cNvPr id="169" name="Google Shape;169;p5"/>
                  <p:cNvSpPr/>
                  <p:nvPr/>
                </p:nvSpPr>
                <p:spPr>
                  <a:xfrm>
                    <a:off x="8137338" y="3902431"/>
                    <a:ext cx="828000" cy="475366"/>
                  </a:xfrm>
                  <a:prstGeom prst="ellipse">
                    <a:avLst/>
                  </a:prstGeom>
                  <a:solidFill>
                    <a:srgbClr val="E6BB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txBox="1"/>
                  <p:nvPr/>
                </p:nvSpPr>
                <p:spPr>
                  <a:xfrm>
                    <a:off x="8050794" y="3902431"/>
                    <a:ext cx="941008" cy="49244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SG" sz="1800" b="0" i="0" u="none" strike="noStrike" cap="none">
                        <a:solidFill>
                          <a:srgbClr val="000000"/>
                        </a:solidFill>
                        <a:latin typeface="Arial"/>
                        <a:ea typeface="Arial"/>
                        <a:cs typeface="Arial"/>
                        <a:sym typeface="Arial"/>
                      </a:rPr>
                      <a:t>2016</a:t>
                    </a:r>
                    <a:endParaRPr/>
                  </a:p>
                </p:txBody>
              </p:sp>
            </p:grpSp>
          </p:grpSp>
          <p:sp>
            <p:nvSpPr>
              <p:cNvPr id="171" name="Google Shape;171;p5"/>
              <p:cNvSpPr txBox="1"/>
              <p:nvPr/>
            </p:nvSpPr>
            <p:spPr>
              <a:xfrm>
                <a:off x="6991672" y="2232214"/>
                <a:ext cx="275191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525" b="0" i="0" u="none" strike="noStrike" cap="none">
                    <a:solidFill>
                      <a:srgbClr val="000000"/>
                    </a:solidFill>
                    <a:latin typeface="Arial"/>
                    <a:ea typeface="Arial"/>
                    <a:cs typeface="Arial"/>
                    <a:sym typeface="Arial"/>
                  </a:rPr>
                  <a:t>https://www.bbc.com/news/technology-35785875</a:t>
                </a:r>
                <a:endParaRPr/>
              </a:p>
            </p:txBody>
          </p:sp>
        </p:grpSp>
        <p:pic>
          <p:nvPicPr>
            <p:cNvPr id="172" name="Google Shape;172;p5" descr="Artificial intelligence: Google&amp;#39;s AlphaGo beats Go master Lee Se-dol - BBC  News"/>
            <p:cNvPicPr preferRelativeResize="0"/>
            <p:nvPr/>
          </p:nvPicPr>
          <p:blipFill rotWithShape="1">
            <a:blip r:embed="rId8">
              <a:alphaModFix/>
            </a:blip>
            <a:srcRect/>
            <a:stretch/>
          </p:blipFill>
          <p:spPr>
            <a:xfrm>
              <a:off x="7026630" y="444839"/>
              <a:ext cx="3248366" cy="1827206"/>
            </a:xfrm>
            <a:prstGeom prst="rect">
              <a:avLst/>
            </a:prstGeom>
            <a:noFill/>
            <a:ln>
              <a:noFill/>
            </a:ln>
          </p:spPr>
        </p:pic>
      </p:grpSp>
      <p:sp>
        <p:nvSpPr>
          <p:cNvPr id="173" name="Google Shape;173;p5"/>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latin typeface="Arial"/>
                <a:ea typeface="Arial"/>
                <a:cs typeface="Arial"/>
                <a:sym typeface="Arial"/>
              </a:rPr>
              <a:t>History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fade">
                                      <p:cBhvr>
                                        <p:cTn id="12" dur="5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500"/>
                                        <p:tgtEl>
                                          <p:spTgt spid="1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500"/>
                                        <p:tgtEl>
                                          <p:spTgt spid="1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8"/>
                                        </p:tgtEl>
                                        <p:attrNameLst>
                                          <p:attrName>style.visibility</p:attrName>
                                        </p:attrNameLst>
                                      </p:cBhvr>
                                      <p:to>
                                        <p:strVal val="visible"/>
                                      </p:to>
                                    </p:set>
                                    <p:animEffect transition="in" filter="fade">
                                      <p:cBhvr>
                                        <p:cTn id="32"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6"/>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179" name="Google Shape;179;p6"/>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Dataset Terminology </a:t>
            </a:r>
            <a:endParaRPr/>
          </a:p>
        </p:txBody>
      </p:sp>
      <p:sp>
        <p:nvSpPr>
          <p:cNvPr id="180" name="Google Shape;180;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6</a:t>
            </a:fld>
            <a:endParaRPr/>
          </a:p>
        </p:txBody>
      </p:sp>
      <p:pic>
        <p:nvPicPr>
          <p:cNvPr id="181" name="Google Shape;181;p6"/>
          <p:cNvPicPr preferRelativeResize="0"/>
          <p:nvPr/>
        </p:nvPicPr>
        <p:blipFill rotWithShape="1">
          <a:blip r:embed="rId4">
            <a:alphaModFix/>
          </a:blip>
          <a:srcRect l="-746" r="-3146"/>
          <a:stretch/>
        </p:blipFill>
        <p:spPr>
          <a:xfrm>
            <a:off x="1750423" y="1290624"/>
            <a:ext cx="5305184" cy="36135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7"/>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187" name="Google Shape;187;p7"/>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Dataset Terminology </a:t>
            </a:r>
            <a:endParaRPr/>
          </a:p>
        </p:txBody>
      </p:sp>
      <p:sp>
        <p:nvSpPr>
          <p:cNvPr id="188" name="Google Shape;188;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7</a:t>
            </a:fld>
            <a:endParaRPr/>
          </a:p>
        </p:txBody>
      </p:sp>
      <p:sp>
        <p:nvSpPr>
          <p:cNvPr id="189" name="Google Shape;189;p7"/>
          <p:cNvSpPr txBox="1"/>
          <p:nvPr/>
        </p:nvSpPr>
        <p:spPr>
          <a:xfrm>
            <a:off x="628650" y="1429393"/>
            <a:ext cx="7818664" cy="280076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100"/>
              <a:buFont typeface="Arial"/>
              <a:buChar char="•"/>
            </a:pPr>
            <a:r>
              <a:rPr lang="en-SG" sz="2100" b="0" i="0" u="none" strike="noStrike" cap="none">
                <a:solidFill>
                  <a:srgbClr val="000000"/>
                </a:solidFill>
                <a:latin typeface="Arial"/>
                <a:ea typeface="Arial"/>
                <a:cs typeface="Arial"/>
                <a:sym typeface="Arial"/>
              </a:rPr>
              <a:t>The following terms are used interchangeably:</a:t>
            </a:r>
            <a:endParaRPr/>
          </a:p>
          <a:p>
            <a:pPr marL="809625" marR="0" lvl="2" indent="-342900" algn="l" rtl="0">
              <a:lnSpc>
                <a:spcPct val="100000"/>
              </a:lnSpc>
              <a:spcBef>
                <a:spcPts val="1200"/>
              </a:spcBef>
              <a:spcAft>
                <a:spcPts val="0"/>
              </a:spcAft>
              <a:buClr>
                <a:srgbClr val="000000"/>
              </a:buClr>
              <a:buSzPts val="2100"/>
              <a:buFont typeface="Noto Sans Symbols"/>
              <a:buChar char="✔"/>
            </a:pPr>
            <a:r>
              <a:rPr lang="en-SG" sz="2100" b="1" i="0" u="none" strike="noStrike" cap="none">
                <a:solidFill>
                  <a:srgbClr val="000000"/>
                </a:solidFill>
                <a:latin typeface="Arial"/>
                <a:ea typeface="Arial"/>
                <a:cs typeface="Arial"/>
                <a:sym typeface="Arial"/>
              </a:rPr>
              <a:t>Row</a:t>
            </a:r>
            <a:r>
              <a:rPr lang="en-SG" sz="2100" b="0" i="0" u="none" strike="noStrike" cap="none">
                <a:solidFill>
                  <a:srgbClr val="000000"/>
                </a:solidFill>
                <a:latin typeface="Arial"/>
                <a:ea typeface="Arial"/>
                <a:cs typeface="Arial"/>
                <a:sym typeface="Arial"/>
              </a:rPr>
              <a:t>, observation, datapoint</a:t>
            </a:r>
            <a:endParaRPr/>
          </a:p>
          <a:p>
            <a:pPr marL="809625" marR="0" lvl="2" indent="-342900" algn="l" rtl="0">
              <a:lnSpc>
                <a:spcPct val="100000"/>
              </a:lnSpc>
              <a:spcBef>
                <a:spcPts val="1200"/>
              </a:spcBef>
              <a:spcAft>
                <a:spcPts val="0"/>
              </a:spcAft>
              <a:buClr>
                <a:srgbClr val="000000"/>
              </a:buClr>
              <a:buSzPts val="2100"/>
              <a:buFont typeface="Noto Sans Symbols"/>
              <a:buChar char="✔"/>
            </a:pPr>
            <a:r>
              <a:rPr lang="en-SG" sz="2100" b="0" i="0" u="none" strike="noStrike" cap="none">
                <a:solidFill>
                  <a:srgbClr val="000000"/>
                </a:solidFill>
                <a:latin typeface="Arial"/>
                <a:ea typeface="Arial"/>
                <a:cs typeface="Arial"/>
                <a:sym typeface="Arial"/>
              </a:rPr>
              <a:t>Column, </a:t>
            </a:r>
            <a:r>
              <a:rPr lang="en-SG" sz="2100" b="1" i="0" u="none" strike="noStrike" cap="none">
                <a:solidFill>
                  <a:srgbClr val="000000"/>
                </a:solidFill>
                <a:latin typeface="Arial"/>
                <a:ea typeface="Arial"/>
                <a:cs typeface="Arial"/>
                <a:sym typeface="Arial"/>
              </a:rPr>
              <a:t>attribute</a:t>
            </a:r>
            <a:r>
              <a:rPr lang="en-SG" sz="2100" b="0" i="0" u="none" strike="noStrike" cap="none">
                <a:solidFill>
                  <a:srgbClr val="000000"/>
                </a:solidFill>
                <a:latin typeface="Arial"/>
                <a:ea typeface="Arial"/>
                <a:cs typeface="Arial"/>
                <a:sym typeface="Arial"/>
              </a:rPr>
              <a:t>, feature</a:t>
            </a:r>
            <a:endParaRPr/>
          </a:p>
          <a:p>
            <a:pPr marL="809625" marR="0" lvl="2" indent="-342900" algn="l" rtl="0">
              <a:lnSpc>
                <a:spcPct val="100000"/>
              </a:lnSpc>
              <a:spcBef>
                <a:spcPts val="1200"/>
              </a:spcBef>
              <a:spcAft>
                <a:spcPts val="0"/>
              </a:spcAft>
              <a:buClr>
                <a:srgbClr val="000000"/>
              </a:buClr>
              <a:buSzPts val="2100"/>
              <a:buFont typeface="Noto Sans Symbols"/>
              <a:buChar char="✔"/>
            </a:pPr>
            <a:r>
              <a:rPr lang="en-SG" sz="2100" b="1" i="0" u="none" strike="noStrike" cap="none">
                <a:solidFill>
                  <a:srgbClr val="000000"/>
                </a:solidFill>
                <a:latin typeface="Arial"/>
                <a:ea typeface="Arial"/>
                <a:cs typeface="Arial"/>
                <a:sym typeface="Arial"/>
              </a:rPr>
              <a:t>Target attribute</a:t>
            </a:r>
            <a:r>
              <a:rPr lang="en-SG" sz="2100" b="0" i="0" u="none" strike="noStrike" cap="none">
                <a:solidFill>
                  <a:srgbClr val="000000"/>
                </a:solidFill>
                <a:latin typeface="Arial"/>
                <a:ea typeface="Arial"/>
                <a:cs typeface="Arial"/>
                <a:sym typeface="Arial"/>
              </a:rPr>
              <a:t>, target, label </a:t>
            </a:r>
            <a:endParaRPr/>
          </a:p>
          <a:p>
            <a:pPr marL="342900" marR="0" lvl="0" indent="-342900" algn="l" rtl="0">
              <a:lnSpc>
                <a:spcPct val="100000"/>
              </a:lnSpc>
              <a:spcBef>
                <a:spcPts val="1200"/>
              </a:spcBef>
              <a:spcAft>
                <a:spcPts val="0"/>
              </a:spcAft>
              <a:buClr>
                <a:srgbClr val="000000"/>
              </a:buClr>
              <a:buSzPts val="2100"/>
              <a:buFont typeface="Arial"/>
              <a:buChar char="•"/>
            </a:pPr>
            <a:r>
              <a:rPr lang="en-SG" sz="2100" b="0" i="0" u="none" strike="noStrike" cap="none">
                <a:solidFill>
                  <a:srgbClr val="000000"/>
                </a:solidFill>
                <a:latin typeface="Arial"/>
                <a:ea typeface="Arial"/>
                <a:cs typeface="Arial"/>
                <a:sym typeface="Arial"/>
              </a:rPr>
              <a:t>A target attribute is one we are interested in predicting </a:t>
            </a:r>
            <a:endParaRPr/>
          </a:p>
          <a:p>
            <a:pPr marL="342900" marR="0" lvl="0" indent="-209550" algn="l" rtl="0">
              <a:lnSpc>
                <a:spcPct val="100000"/>
              </a:lnSpc>
              <a:spcBef>
                <a:spcPts val="1200"/>
              </a:spcBef>
              <a:spcAft>
                <a:spcPts val="0"/>
              </a:spcAft>
              <a:buClr>
                <a:srgbClr val="000000"/>
              </a:buClr>
              <a:buSzPts val="2100"/>
              <a:buFont typeface="Arial"/>
              <a:buNone/>
            </a:pPr>
            <a:endParaRPr sz="21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8"/>
          <p:cNvPicPr preferRelativeResize="0"/>
          <p:nvPr/>
        </p:nvPicPr>
        <p:blipFill rotWithShape="1">
          <a:blip r:embed="rId3">
            <a:alphaModFix/>
          </a:blip>
          <a:srcRect/>
          <a:stretch/>
        </p:blipFill>
        <p:spPr>
          <a:xfrm>
            <a:off x="1410322" y="996156"/>
            <a:ext cx="6076328" cy="3852489"/>
          </a:xfrm>
          <a:prstGeom prst="rect">
            <a:avLst/>
          </a:prstGeom>
          <a:noFill/>
          <a:ln>
            <a:noFill/>
          </a:ln>
        </p:spPr>
      </p:pic>
      <p:pic>
        <p:nvPicPr>
          <p:cNvPr id="195" name="Google Shape;195;p8"/>
          <p:cNvPicPr preferRelativeResize="0"/>
          <p:nvPr/>
        </p:nvPicPr>
        <p:blipFill rotWithShape="1">
          <a:blip r:embed="rId4">
            <a:alphaModFix/>
          </a:blip>
          <a:srcRect/>
          <a:stretch/>
        </p:blipFill>
        <p:spPr>
          <a:xfrm>
            <a:off x="0" y="-23149"/>
            <a:ext cx="9144000" cy="1208489"/>
          </a:xfrm>
          <a:prstGeom prst="rect">
            <a:avLst/>
          </a:prstGeom>
          <a:noFill/>
          <a:ln>
            <a:noFill/>
          </a:ln>
        </p:spPr>
      </p:pic>
      <p:sp>
        <p:nvSpPr>
          <p:cNvPr id="196" name="Google Shape;196;p8"/>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197" name="Google Shape;197;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8</a:t>
            </a:fld>
            <a:endParaRPr/>
          </a:p>
        </p:txBody>
      </p:sp>
      <p:sp>
        <p:nvSpPr>
          <p:cNvPr id="198" name="Google Shape;198;p8"/>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9"/>
          <p:cNvPicPr preferRelativeResize="0"/>
          <p:nvPr/>
        </p:nvPicPr>
        <p:blipFill rotWithShape="1">
          <a:blip r:embed="rId3">
            <a:alphaModFix/>
          </a:blip>
          <a:srcRect/>
          <a:stretch/>
        </p:blipFill>
        <p:spPr>
          <a:xfrm>
            <a:off x="0" y="-23149"/>
            <a:ext cx="9144000" cy="1208489"/>
          </a:xfrm>
          <a:prstGeom prst="rect">
            <a:avLst/>
          </a:prstGeom>
          <a:noFill/>
          <a:ln>
            <a:noFill/>
          </a:ln>
        </p:spPr>
      </p:pic>
      <p:sp>
        <p:nvSpPr>
          <p:cNvPr id="204" name="Google Shape;204;p9"/>
          <p:cNvSpPr txBox="1">
            <a:spLocks noGrp="1"/>
          </p:cNvSpPr>
          <p:nvPr>
            <p:ph type="title"/>
          </p:nvPr>
        </p:nvSpPr>
        <p:spPr>
          <a:xfrm>
            <a:off x="628650" y="220904"/>
            <a:ext cx="7421963" cy="77525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SG" b="1">
                <a:solidFill>
                  <a:srgbClr val="FFFFFF"/>
                </a:solidFill>
              </a:rPr>
              <a:t>Machine Learning </a:t>
            </a:r>
            <a:endParaRPr/>
          </a:p>
        </p:txBody>
      </p:sp>
      <p:sp>
        <p:nvSpPr>
          <p:cNvPr id="205" name="Google Shape;205;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p>
            <a:pPr marL="0" lvl="0" indent="0" algn="r" rtl="0">
              <a:lnSpc>
                <a:spcPct val="100000"/>
              </a:lnSpc>
              <a:spcBef>
                <a:spcPts val="0"/>
              </a:spcBef>
              <a:spcAft>
                <a:spcPts val="0"/>
              </a:spcAft>
              <a:buSzPts val="900"/>
              <a:buNone/>
            </a:pPr>
            <a:fld id="{00000000-1234-1234-1234-123412341234}" type="slidenum">
              <a:rPr lang="en-SG"/>
              <a:t>9</a:t>
            </a:fld>
            <a:endParaRPr/>
          </a:p>
        </p:txBody>
      </p:sp>
      <p:sp>
        <p:nvSpPr>
          <p:cNvPr id="206" name="Google Shape;206;p9"/>
          <p:cNvSpPr txBox="1"/>
          <p:nvPr/>
        </p:nvSpPr>
        <p:spPr>
          <a:xfrm>
            <a:off x="0" y="4933441"/>
            <a:ext cx="6229350"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SG" sz="800" b="0" i="0" u="none" strike="noStrike" cap="none">
                <a:solidFill>
                  <a:srgbClr val="000000"/>
                </a:solidFill>
                <a:latin typeface="Arial"/>
                <a:ea typeface="Arial"/>
                <a:cs typeface="Arial"/>
                <a:sym typeface="Arial"/>
              </a:rPr>
              <a:t>https://medium.com/@yadavdeepika729/different-machine-learning-models-2387575e64cd</a:t>
            </a:r>
            <a:endParaRPr/>
          </a:p>
        </p:txBody>
      </p:sp>
      <p:pic>
        <p:nvPicPr>
          <p:cNvPr id="207" name="Google Shape;207;p9"/>
          <p:cNvPicPr preferRelativeResize="0"/>
          <p:nvPr/>
        </p:nvPicPr>
        <p:blipFill rotWithShape="1">
          <a:blip r:embed="rId4">
            <a:alphaModFix/>
          </a:blip>
          <a:srcRect/>
          <a:stretch/>
        </p:blipFill>
        <p:spPr>
          <a:xfrm>
            <a:off x="191101" y="1204941"/>
            <a:ext cx="6906827" cy="3614573"/>
          </a:xfrm>
          <a:prstGeom prst="rect">
            <a:avLst/>
          </a:prstGeom>
          <a:noFill/>
          <a:ln>
            <a:noFill/>
          </a:ln>
        </p:spPr>
      </p:pic>
      <p:sp>
        <p:nvSpPr>
          <p:cNvPr id="208" name="Google Shape;208;p9"/>
          <p:cNvSpPr txBox="1"/>
          <p:nvPr/>
        </p:nvSpPr>
        <p:spPr>
          <a:xfrm>
            <a:off x="7060753" y="1704511"/>
            <a:ext cx="1979720" cy="132343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SG" sz="2000" b="0" i="0" u="none" strike="noStrike" cap="none">
                <a:solidFill>
                  <a:srgbClr val="000000"/>
                </a:solidFill>
                <a:latin typeface="Arial"/>
                <a:ea typeface="Arial"/>
                <a:cs typeface="Arial"/>
                <a:sym typeface="Arial"/>
              </a:rPr>
              <a:t>Have Label</a:t>
            </a:r>
            <a:endParaRPr/>
          </a:p>
          <a:p>
            <a:pPr marL="342900" marR="0" lvl="0" indent="-342900" algn="l" rtl="0">
              <a:lnSpc>
                <a:spcPct val="100000"/>
              </a:lnSpc>
              <a:spcBef>
                <a:spcPts val="0"/>
              </a:spcBef>
              <a:spcAft>
                <a:spcPts val="0"/>
              </a:spcAft>
              <a:buClr>
                <a:srgbClr val="000000"/>
              </a:buClr>
              <a:buSzPts val="2000"/>
              <a:buFont typeface="Arial"/>
              <a:buChar char="•"/>
            </a:pPr>
            <a:r>
              <a:rPr lang="en-SG" sz="2000" b="0" i="0" u="none" strike="noStrike" cap="none">
                <a:solidFill>
                  <a:srgbClr val="000000"/>
                </a:solidFill>
                <a:latin typeface="Arial"/>
                <a:ea typeface="Arial"/>
                <a:cs typeface="Arial"/>
                <a:sym typeface="Arial"/>
              </a:rPr>
              <a:t>Learn from data pattern</a:t>
            </a:r>
            <a:endParaRPr/>
          </a:p>
          <a:p>
            <a:pPr marL="342900" marR="0" lvl="0" indent="-21590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Paper">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TotalTime>
  <Words>1892</Words>
  <Application>Microsoft Office PowerPoint</Application>
  <PresentationFormat>On-screen Show (16:9)</PresentationFormat>
  <Paragraphs>575</Paragraphs>
  <Slides>46</Slides>
  <Notes>40</Notes>
  <HiddenSlides>0</HiddenSlides>
  <MMClips>1</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3</vt:i4>
      </vt:variant>
      <vt:variant>
        <vt:lpstr>Slide Titles</vt:lpstr>
      </vt:variant>
      <vt:variant>
        <vt:i4>46</vt:i4>
      </vt:variant>
    </vt:vector>
  </HeadingPairs>
  <TitlesOfParts>
    <vt:vector size="56" baseType="lpstr">
      <vt:lpstr>Google Sans</vt:lpstr>
      <vt:lpstr>Noto Sans Symbols</vt:lpstr>
      <vt:lpstr>Arial</vt:lpstr>
      <vt:lpstr>Calibri</vt:lpstr>
      <vt:lpstr>Wingdings</vt:lpstr>
      <vt:lpstr>Office Theme</vt:lpstr>
      <vt:lpstr>Simple Light</vt:lpstr>
      <vt:lpstr>Bitmap Image</vt:lpstr>
      <vt:lpstr>VISIO</vt:lpstr>
      <vt:lpstr>Equation</vt:lpstr>
      <vt:lpstr>PowerPoint Presentation</vt:lpstr>
      <vt:lpstr>Outline</vt:lpstr>
      <vt:lpstr>Learning Outcomes</vt:lpstr>
      <vt:lpstr>Machine Learning </vt:lpstr>
      <vt:lpstr>History</vt:lpstr>
      <vt:lpstr>Dataset Terminology </vt:lpstr>
      <vt:lpstr>Dataset Terminology </vt:lpstr>
      <vt:lpstr>Machine Learning </vt:lpstr>
      <vt:lpstr>Machine Learning </vt:lpstr>
      <vt:lpstr>Machine Learning </vt:lpstr>
      <vt:lpstr>Machine Learning </vt:lpstr>
      <vt:lpstr>Classification </vt:lpstr>
      <vt:lpstr>Classification </vt:lpstr>
      <vt:lpstr>Classification – Developing ML model</vt:lpstr>
      <vt:lpstr>Classification – Developing ML model</vt:lpstr>
      <vt:lpstr>Classification – Developing ML model</vt:lpstr>
      <vt:lpstr>Classification – Developing ML model</vt:lpstr>
      <vt:lpstr>Classification – Developing ML model</vt:lpstr>
      <vt:lpstr>ML Model – Classifiers Evaluation Metrics </vt:lpstr>
      <vt:lpstr>ML Model – Classifiers Evaluation Metrics </vt:lpstr>
      <vt:lpstr>ML Model – Classifiers Evaluation Metrics </vt:lpstr>
      <vt:lpstr>ML Model – Classifiers Evaluation Metrics </vt:lpstr>
      <vt:lpstr>ML Model – Other types of classifiers  </vt:lpstr>
      <vt:lpstr>Machine Learning </vt:lpstr>
      <vt:lpstr>Regression</vt:lpstr>
      <vt:lpstr>Regression</vt:lpstr>
      <vt:lpstr>Regression</vt:lpstr>
      <vt:lpstr>Regression – Developing ML model</vt:lpstr>
      <vt:lpstr>Regression – Developing ML model</vt:lpstr>
      <vt:lpstr>Regression – Developing ML model</vt:lpstr>
      <vt:lpstr>Regression – Developing ML model</vt:lpstr>
      <vt:lpstr>ML Model – Regression Evaluation Metrics </vt:lpstr>
      <vt:lpstr>ML Model – Regression Evaluation Metrics </vt:lpstr>
      <vt:lpstr>ML Model – Regression Evaluation Metrics </vt:lpstr>
      <vt:lpstr>ML Model – Regression Evaluation Metrics </vt:lpstr>
      <vt:lpstr>ML Model – Regression Evaluation Metrics </vt:lpstr>
      <vt:lpstr>ML Model – Other types of regressor  </vt:lpstr>
      <vt:lpstr>ML Model – Evaluation Metrics </vt:lpstr>
      <vt:lpstr>Corresponding Code </vt:lpstr>
      <vt:lpstr>Example – Nearest Neigbours</vt:lpstr>
      <vt:lpstr>Nearest Neighbour Classifiers</vt:lpstr>
      <vt:lpstr>Nearest Neighbour Classifiers</vt:lpstr>
      <vt:lpstr>Nearest Neighbour Classifiers</vt:lpstr>
      <vt:lpstr>Nearest Neighbour Classifiers</vt:lpstr>
      <vt:lpstr>Nearest Neighbour Classifiers</vt:lpstr>
      <vt:lpstr>K-Nearest Neighbour (KNN) Classifiers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shiernee saw</dc:creator>
  <cp:lastModifiedBy>shiernee saw</cp:lastModifiedBy>
  <cp:revision>6</cp:revision>
  <dcterms:modified xsi:type="dcterms:W3CDTF">2023-10-02T06:33:25Z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0.17.1.1417</vt:lpwstr>
  </property>
</Properties>
</file>